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Lst>
  <p:sldSz cy="5143500" cx="9144000"/>
  <p:notesSz cx="6858000" cy="9144000"/>
  <p:embeddedFontLst>
    <p:embeddedFont>
      <p:font typeface="Wix Madefor Display SemiBold"/>
      <p:regular r:id="rId79"/>
      <p:bold r:id="rId80"/>
    </p:embeddedFont>
    <p:embeddedFont>
      <p:font typeface="Wix Madefor Display"/>
      <p:regular r:id="rId81"/>
      <p:bold r:id="rId82"/>
    </p:embeddedFont>
    <p:embeddedFont>
      <p:font typeface="JetBrains Mon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FC3FDF-6634-4730-89E7-567F9C835F68}">
  <a:tblStyle styleId="{85FC3FDF-6634-4730-89E7-567F9C835F6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JetBrainsMono-bold.fntdata"/><Relationship Id="rId83" Type="http://schemas.openxmlformats.org/officeDocument/2006/relationships/font" Target="fonts/JetBrainsMono-regular.fntdata"/><Relationship Id="rId42" Type="http://schemas.openxmlformats.org/officeDocument/2006/relationships/slide" Target="slides/slide35.xml"/><Relationship Id="rId86" Type="http://schemas.openxmlformats.org/officeDocument/2006/relationships/font" Target="fonts/JetBrainsMono-boldItalic.fntdata"/><Relationship Id="rId41" Type="http://schemas.openxmlformats.org/officeDocument/2006/relationships/slide" Target="slides/slide34.xml"/><Relationship Id="rId85" Type="http://schemas.openxmlformats.org/officeDocument/2006/relationships/font" Target="fonts/JetBrainsMono-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WixMadeforDisplaySemiBold-bold.fntdata"/><Relationship Id="rId82" Type="http://schemas.openxmlformats.org/officeDocument/2006/relationships/font" Target="fonts/WixMadeforDisplay-bold.fntdata"/><Relationship Id="rId81" Type="http://schemas.openxmlformats.org/officeDocument/2006/relationships/font" Target="fonts/WixMadefo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font" Target="fonts/WixMadeforDisplaySemiBold-regular.fntdata"/><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353327055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Всем привет, сегодня мы продолжаем знакомится с основными моделями для задачи детекции</a:t>
            </a:r>
            <a:endParaRPr/>
          </a:p>
        </p:txBody>
      </p:sp>
      <p:sp>
        <p:nvSpPr>
          <p:cNvPr id="142" name="Google Shape;142;g33533270558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3533270558_0_1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8" name="Google Shape;208;g33533270558_0_1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93b748ece_0_2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g3393b748ece_0_2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370dc2fb0d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Используется FPN архитектура с добавлением какого-то количества блоков внутрь. Тут изменяется активация и выход модели. Посмотрим что предсказывает сеть</a:t>
            </a:r>
            <a:endParaRPr/>
          </a:p>
        </p:txBody>
      </p:sp>
      <p:sp>
        <p:nvSpPr>
          <p:cNvPr id="220" name="Google Shape;220;g3370dc2fb0d_0_1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393b748ece_0_2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А предсказываем мы смещения для якорей следующим образом. </a:t>
            </a:r>
            <a:endParaRPr/>
          </a:p>
        </p:txBody>
      </p:sp>
      <p:sp>
        <p:nvSpPr>
          <p:cNvPr id="227" name="Google Shape;227;g3393b748ece_0_2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70dc2fb0d_0_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Важное нововведение это CSP блоки. Эту абривиатуру можно встретить во многих моделях. Идея взята из другой архитекруты </a:t>
            </a:r>
            <a:endParaRPr/>
          </a:p>
        </p:txBody>
      </p:sp>
      <p:sp>
        <p:nvSpPr>
          <p:cNvPr id="235" name="Google Shape;235;g3370dc2fb0d_0_1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3deab6da51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Главная идея CSP блоков – разделение применение Групповых конволюций, тем самым разделяя обработку фичемапов на 2 независимых пути</a:t>
            </a:r>
            <a:endParaRPr/>
          </a:p>
        </p:txBody>
      </p:sp>
      <p:sp>
        <p:nvSpPr>
          <p:cNvPr id="242" name="Google Shape;242;g33deab6da51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393b748ece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Также у 4й версии был изменен выход, потому что оказалось, что у YOLOv3 есть недостаток.</a:t>
            </a:r>
            <a:endParaRPr/>
          </a:p>
        </p:txBody>
      </p:sp>
      <p:sp>
        <p:nvSpPr>
          <p:cNvPr id="249" name="Google Shape;249;g3393b748ece_0_2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3393b748ece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g3393b748ece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370dc2fb0d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Первая модель, которая была выпущена ultralytics. У неё мало своих фишек, просто поменяли блоки.</a:t>
            </a:r>
            <a:endParaRPr/>
          </a:p>
        </p:txBody>
      </p:sp>
      <p:sp>
        <p:nvSpPr>
          <p:cNvPr id="266" name="Google Shape;266;g3370dc2fb0d_0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3deab6da51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Главное – это начало разработки экосистемы ultralytics. Фактически в этот момент ребята начали разработку одной из самых популярных библиотек для детекции.</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74" name="Google Shape;274;g33deab6da51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3533270558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В рамках лекции мы поговорим о семестве YOLO, посмотрим на все семейство в целом, а также поговорим по некоторые из моделей.</a:t>
            </a:r>
            <a:endParaRPr/>
          </a:p>
          <a:p>
            <a:pPr indent="0" lvl="0" marL="0" rtl="0" algn="l">
              <a:lnSpc>
                <a:spcPct val="100000"/>
              </a:lnSpc>
              <a:spcBef>
                <a:spcPts val="0"/>
              </a:spcBef>
              <a:spcAft>
                <a:spcPts val="0"/>
              </a:spcAft>
              <a:buSzPts val="1100"/>
              <a:buNone/>
            </a:pPr>
            <a:r>
              <a:rPr lang="en"/>
              <a:t>А дальше поговорим о необычных подходах к решению задачи детекции.</a:t>
            </a:r>
            <a:endParaRPr/>
          </a:p>
        </p:txBody>
      </p:sp>
      <p:sp>
        <p:nvSpPr>
          <p:cNvPr id="147" name="Google Shape;147;g33533270558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3370dc2fb0d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В YOLOv6 уже хватает нововведений. В целом структура такая же PAN, но изменились блоки и голова.</a:t>
            </a:r>
            <a:endParaRPr/>
          </a:p>
        </p:txBody>
      </p:sp>
      <p:sp>
        <p:nvSpPr>
          <p:cNvPr id="280" name="Google Shape;280;g3370dc2fb0d_0_1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393b748ece_0_3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Rep обозначает репараметризацию, то есть оптимизированные для инференса блоки, которые позволяют значительно сократить время инференса</a:t>
            </a:r>
            <a:endParaRPr/>
          </a:p>
        </p:txBody>
      </p:sp>
      <p:sp>
        <p:nvSpPr>
          <p:cNvPr id="287" name="Google Shape;287;g3393b748ece_0_3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3deab6da51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Голова взята из НЕ номерной версии YOLO, YOLOX. Есть два пути – классификационная часть, регрессионная и objectness score</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
              <a:t>Скажи что это безякорный детектор! Поэтому для него нужен другой метод label assignmenta</a:t>
            </a:r>
            <a:endParaRPr/>
          </a:p>
        </p:txBody>
      </p:sp>
      <p:sp>
        <p:nvSpPr>
          <p:cNvPr id="294" name="Google Shape;294;g33deab6da51_0_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3deab6da51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Это алгоритм для безякорных детекторов. </a:t>
            </a:r>
            <a:endParaRPr/>
          </a:p>
        </p:txBody>
      </p:sp>
      <p:sp>
        <p:nvSpPr>
          <p:cNvPr id="301" name="Google Shape;301;g33deab6da51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3393b748ece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307" name="Google Shape;307;g3393b748ece_0_3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70dc2fb0d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314" name="Google Shape;314;g3370dc2fb0d_0_1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370dc2fb0d_0_2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321" name="Google Shape;321;g3370dc2fb0d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370dc2fb0d_0_1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331" name="Google Shape;331;g3370dc2fb0d_0_1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3deab6da51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337" name="Google Shape;337;g33deab6da51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370dc2fb0d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Тут авторы улучшают достижения yolov7 и добавляют дополнительную модель, которая помогает учиться основной сети</a:t>
            </a:r>
            <a:endParaRPr/>
          </a:p>
        </p:txBody>
      </p:sp>
      <p:sp>
        <p:nvSpPr>
          <p:cNvPr id="344" name="Google Shape;344;g3370dc2fb0d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3efe912e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 начнем с YOLO семейства</a:t>
            </a:r>
            <a:endParaRPr/>
          </a:p>
        </p:txBody>
      </p:sp>
      <p:sp>
        <p:nvSpPr>
          <p:cNvPr id="153" name="Google Shape;153;g2e3efe912ea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370dc2fb0d_0_2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g3370dc2fb0d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370dc2fb0d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Интересная модель от новых авторов. Основная цель – попробовать избавиться от NMS на выходе сети. Так как NMS это достаточно долгая операция, попробуем сделать сеть, которая сама выбирает ограниченное количество предсказаний для картинки. Но как это сделать?</a:t>
            </a:r>
            <a:endParaRPr/>
          </a:p>
        </p:txBody>
      </p:sp>
      <p:sp>
        <p:nvSpPr>
          <p:cNvPr id="359" name="Google Shape;359;g3370dc2fb0d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393b748ece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Это делается за счет особенной головы. У нас есть две головы one-to-many и one-to-one.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В процессе обучения, one-to-many голова использует несколько положительных ббоксов Что позволяет модели учиться предсказывать модели с разными размерами и положениями. Обучается голова стандартной функцией потерь.</a:t>
            </a:r>
            <a:endParaRPr/>
          </a:p>
          <a:p>
            <a:pPr indent="0" lvl="0" marL="0" rtl="0" algn="l">
              <a:lnSpc>
                <a:spcPct val="100000"/>
              </a:lnSpc>
              <a:spcBef>
                <a:spcPts val="0"/>
              </a:spcBef>
              <a:spcAft>
                <a:spcPts val="0"/>
              </a:spcAft>
              <a:buSzPts val="1100"/>
              <a:buNone/>
            </a:pPr>
            <a:r>
              <a:t/>
            </a:r>
            <a:endParaRPr/>
          </a:p>
        </p:txBody>
      </p:sp>
      <p:sp>
        <p:nvSpPr>
          <p:cNvPr id="366" name="Google Shape;366;g3393b748ece_0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393b748ece_0_3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Скажи про лосс внутри, что там значат эти символы.</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73" name="Google Shape;373;g3393b748ece_0_3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e3efe912ea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Скажи про лосс внутри, что там значат эти символы.</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380" name="Google Shape;380;g2e3efe912ea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e3efe912ea_0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Таким образом, головы учатся одновременно, но с разной стратегией matching а GT и предсказаний. В итоге на инференсе используется только голова one-to-one, которая и делает предсказания на инференсе</a:t>
            </a:r>
            <a:endParaRPr/>
          </a:p>
        </p:txBody>
      </p:sp>
      <p:sp>
        <p:nvSpPr>
          <p:cNvPr id="386" name="Google Shape;386;g2e3efe912ea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370dc2fb0d_0_2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Последняя на данный момент архитектура от Ultralytics. Она быстрее и лучше остальных. Авторы снова изменили основные блоки в модели. Теперь она работает быстрее и точнее. К сожалению, официальной статьи нет, только код, поэтому останавливаться на ней мы не будем.</a:t>
            </a:r>
            <a:endParaRPr/>
          </a:p>
        </p:txBody>
      </p:sp>
      <p:sp>
        <p:nvSpPr>
          <p:cNvPr id="393" name="Google Shape;393;g3370dc2fb0d_0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393b748ece_0_3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 самая последняя модель, вышедшая на данный момент YOLOv12. Эта архитектура уже трансформер-based и мы не будем разбирать её в нашей лекции. Но ради интереса, основной блок выглядит вот так. Он кстати сразу вышел на ultralytics.</a:t>
            </a:r>
            <a:endParaRPr/>
          </a:p>
        </p:txBody>
      </p:sp>
      <p:sp>
        <p:nvSpPr>
          <p:cNvPr id="400" name="Google Shape;400;g3393b748ece_0_3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393b748ece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Сейчас качество на COCO выглядти вот так</a:t>
            </a:r>
            <a:endParaRPr/>
          </a:p>
        </p:txBody>
      </p:sp>
      <p:sp>
        <p:nvSpPr>
          <p:cNvPr id="408" name="Google Shape;408;g3393b748ece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393b748ece_0_3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4" name="Google Shape;414;g3393b748ece_0_3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3533270558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Семество YOLO самое обширное среди не только моделей детекции, но и среди всех моделей. Только основных моеделей тут 11 штук (1 - 11). Так же есть куча ответвлений, например pp</a:t>
            </a:r>
            <a:r>
              <a:rPr lang="en"/>
              <a:t>-yolo отдельная ветка моделей, которые были разработаны и реализованы с помощью китайской платформы для обучения моделей Paddlepaddle.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Столь обширное семейство конечно не было создано одной группой авторов. На самом деле над семейством работало несколько исследовательских команд.</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Также у некоторых версий через время выходят обновления</a:t>
            </a:r>
            <a:endParaRPr/>
          </a:p>
        </p:txBody>
      </p:sp>
      <p:sp>
        <p:nvSpPr>
          <p:cNvPr id="159" name="Google Shape;159;g33533270558_0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393b748ece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0" name="Google Shape;420;g3393b748ece_0_2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3533270558_0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6" name="Google Shape;426;g33533270558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3533270558_0_3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Независимо предсказываем левый верхний и правый нижний углы. Видно что сеть разделяется на 2 части. В первых фичах хранится </a:t>
            </a:r>
            <a:r>
              <a:rPr lang="en"/>
              <a:t>п</a:t>
            </a:r>
            <a:r>
              <a:rPr lang="en"/>
              <a:t>редсказание положения углов, а второй набор фичей нужен для сопоставления углов друг другу.</a:t>
            </a:r>
            <a:endParaRPr/>
          </a:p>
        </p:txBody>
      </p:sp>
      <p:sp>
        <p:nvSpPr>
          <p:cNvPr id="432" name="Google Shape;432;g33533270558_0_3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3533270558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g33533270558_0_3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3533270558_0_3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Хорошо, разобрали выходы, но тут есть ещё один интересный блок – corner pooling. Что это такое?</a:t>
            </a:r>
            <a:endParaRPr/>
          </a:p>
        </p:txBody>
      </p:sp>
      <p:sp>
        <p:nvSpPr>
          <p:cNvPr id="447" name="Google Shape;447;g33533270558_0_3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3533270558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Из-за специфики постановки у нас возникают случаи когда углы вообще никак не пересекаются с объектами.</a:t>
            </a:r>
            <a:endParaRPr/>
          </a:p>
        </p:txBody>
      </p:sp>
      <p:sp>
        <p:nvSpPr>
          <p:cNvPr id="454" name="Google Shape;454;g33533270558_0_3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3533270558_0_3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1" name="Google Shape;461;g33533270558_0_3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3533270558_0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8" name="Google Shape;468;g33533270558_0_3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3533270558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g33533270558_0_3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533270558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4" name="Google Shape;484;g33533270558_0_4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3533270558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Автор самой первой версии yolo, джозеф сделал 3 модели, в период с 2015 по 2018. В свое время они соревновались с SSD, Faster-RCNN и другими детекторами, которые мы разобрали в прошлый раз.</a:t>
            </a:r>
            <a:endParaRPr/>
          </a:p>
        </p:txBody>
      </p:sp>
      <p:sp>
        <p:nvSpPr>
          <p:cNvPr id="166" name="Google Shape;166;g33533270558_0_10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33533270558_0_4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g33533270558_0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3533270558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9" name="Google Shape;499;g33533270558_0_4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3533270558_0_4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3" name="Google Shape;513;g33533270558_0_4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3533270558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2" name="Google Shape;522;g33533270558_0_4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33533270558_0_4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8" name="Google Shape;528;g33533270558_0_4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370dc2fb0d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4" name="Google Shape;534;g3370dc2fb0d_0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370dc2fb0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g3370dc2fb0d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3370dc2fb0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Вообще модели очень похожи между собой. Снова такая же backbone модель и два независимых выходных слоя. Однако наполнение слоев разное. В верхней части используется новый пулинг и на выходе получаются тепловые карты углов</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А внижней части используется другой пуллинг и далее получаются тепловые карты центров.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Давайте разбираться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46" name="Google Shape;546;g3370dc2fb0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370dc2fb0d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54" name="Google Shape;554;g3370dc2fb0d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370dc2fb0d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63" name="Google Shape;563;g3370dc2fb0d_0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533270558_0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Рассказать про </a:t>
            </a:r>
            <a:r>
              <a:rPr lang="en"/>
              <a:t>Алексея что он первый продолжил развитие.</a:t>
            </a:r>
            <a:endParaRPr/>
          </a:p>
        </p:txBody>
      </p:sp>
      <p:sp>
        <p:nvSpPr>
          <p:cNvPr id="175" name="Google Shape;175;g33533270558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370dc2fb0d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71" name="Google Shape;571;g3370dc2fb0d_0_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370dc2fb0d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77" name="Google Shape;577;g3370dc2fb0d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370dc2fb0d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83" name="Google Shape;583;g3370dc2fb0d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370dc2fb0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89" name="Google Shape;589;g3370dc2fb0d_0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e3efe912ea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595" name="Google Shape;595;g2e3efe912ea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e3efe912ea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Вообще модели очень похожи между собой. Снова такая же backbone модель и два независимых выходных слоя.</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603" name="Google Shape;603;g2e3efe912ea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3efe912ea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g2e3efe912ea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3deab6da51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615" name="Google Shape;615;g33deab6da51_0_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e3efe912ea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Используется в YOLOv4 в начале обучения.</a:t>
            </a:r>
            <a:endParaRPr/>
          </a:p>
          <a:p>
            <a:pPr indent="0" lvl="0" marL="0" rtl="0" algn="l">
              <a:lnSpc>
                <a:spcPct val="100000"/>
              </a:lnSpc>
              <a:spcBef>
                <a:spcPts val="0"/>
              </a:spcBef>
              <a:spcAft>
                <a:spcPts val="0"/>
              </a:spcAft>
              <a:buSzPts val="1100"/>
              <a:buNone/>
            </a:pPr>
            <a:r>
              <a:t/>
            </a:r>
            <a:endParaRPr/>
          </a:p>
        </p:txBody>
      </p:sp>
      <p:sp>
        <p:nvSpPr>
          <p:cNvPr id="621" name="Google Shape;621;g2e3efe912ea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e3efe912e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Главное приемущество - он вообще без параметров.</a:t>
            </a:r>
            <a:endParaRPr/>
          </a:p>
        </p:txBody>
      </p:sp>
      <p:sp>
        <p:nvSpPr>
          <p:cNvPr id="627" name="Google Shape;627;g2e3efe912ea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3533270558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Также важно отметить другую группу авторов. Именно благодаря ним YOLO получила такое широкое распространение! Они создали свою библиотеку ultralytics, которая позволяет буквально за несколько строчек импортнуть рабочую модель. При этом они не не только пишут код, но и делают свои архитектуры. Один минус – они не пишут статьи с разборами моделей.</a:t>
            </a:r>
            <a:endParaRPr/>
          </a:p>
        </p:txBody>
      </p:sp>
      <p:sp>
        <p:nvSpPr>
          <p:cNvPr id="185" name="Google Shape;185;g33533270558_0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e3efe912ea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Что за приставка REP?</a:t>
            </a:r>
            <a:endParaRPr/>
          </a:p>
        </p:txBody>
      </p:sp>
      <p:sp>
        <p:nvSpPr>
          <p:cNvPr id="633" name="Google Shape;633;g2e3efe912ea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e3efe912ea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9" name="Google Shape;639;g2e3efe912ea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3533270558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4" name="Google Shape;194;g33533270558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3533270558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2" name="Google Shape;202;g33533270558_0_1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11.png"/><Relationship Id="rId4"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jpg"/><Relationship Id="rId3"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 Id="rId3" Type="http://schemas.openxmlformats.org/officeDocument/2006/relationships/image" Target="../media/image3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p:cSld name="Title Slide 03">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39769" cy="5143500"/>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1113165" y="1784275"/>
            <a:ext cx="3508025" cy="1574951"/>
          </a:xfrm>
          <a:prstGeom prst="rect">
            <a:avLst/>
          </a:prstGeom>
          <a:noFill/>
          <a:ln>
            <a:noFill/>
          </a:ln>
        </p:spPr>
      </p:pic>
      <p:sp>
        <p:nvSpPr>
          <p:cNvPr id="53" name="Google Shape;53;p13"/>
          <p:cNvSpPr txBox="1"/>
          <p:nvPr>
            <p:ph idx="1"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spTree>
      <p:nvGrpSpPr>
        <p:cNvPr id="54" name="Shape 54"/>
        <p:cNvGrpSpPr/>
        <p:nvPr/>
      </p:nvGrpSpPr>
      <p:grpSpPr>
        <a:xfrm>
          <a:off x="0" y="0"/>
          <a:ext cx="0" cy="0"/>
          <a:chOff x="0" y="0"/>
          <a:chExt cx="0" cy="0"/>
        </a:xfrm>
      </p:grpSpPr>
      <p:pic>
        <p:nvPicPr>
          <p:cNvPr descr="Artboard 1 copy 5@2x-100" id="55" name="Google Shape;55;p14"/>
          <p:cNvPicPr preferRelativeResize="0"/>
          <p:nvPr/>
        </p:nvPicPr>
        <p:blipFill rotWithShape="1">
          <a:blip r:embed="rId2">
            <a:alphaModFix/>
          </a:blip>
          <a:srcRect b="0" l="0" r="0" t="0"/>
          <a:stretch/>
        </p:blipFill>
        <p:spPr>
          <a:xfrm>
            <a:off x="1905" y="0"/>
            <a:ext cx="9142100" cy="5143500"/>
          </a:xfrm>
          <a:prstGeom prst="rect">
            <a:avLst/>
          </a:prstGeom>
          <a:noFill/>
          <a:ln>
            <a:noFill/>
          </a:ln>
        </p:spPr>
      </p:pic>
      <p:sp>
        <p:nvSpPr>
          <p:cNvPr id="56" name="Google Shape;56;p14"/>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57" name="Google Shape;57;p14"/>
          <p:cNvPicPr preferRelativeResize="0"/>
          <p:nvPr/>
        </p:nvPicPr>
        <p:blipFill rotWithShape="1">
          <a:blip r:embed="rId3">
            <a:alphaModFix/>
          </a:blip>
          <a:srcRect b="0" l="0" r="0" t="0"/>
          <a:stretch/>
        </p:blipFill>
        <p:spPr>
          <a:xfrm>
            <a:off x="7849861" y="151890"/>
            <a:ext cx="1012954" cy="388576"/>
          </a:xfrm>
          <a:prstGeom prst="rect">
            <a:avLst/>
          </a:prstGeom>
          <a:noFill/>
          <a:ln>
            <a:noFill/>
          </a:ln>
        </p:spPr>
      </p:pic>
      <p:sp>
        <p:nvSpPr>
          <p:cNvPr id="58" name="Google Shape;58;p14"/>
          <p:cNvSpPr txBox="1"/>
          <p:nvPr>
            <p:ph idx="1" type="subTitle"/>
          </p:nvPr>
        </p:nvSpPr>
        <p:spPr>
          <a:xfrm>
            <a:off x="4287194" y="4426895"/>
            <a:ext cx="2930700" cy="40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0A0519"/>
              </a:buClr>
              <a:buSzPts val="1100"/>
              <a:buNone/>
              <a:defRPr sz="1100">
                <a:solidFill>
                  <a:srgbClr val="0A0519"/>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9" name="Google Shape;59;p14"/>
          <p:cNvSpPr txBox="1"/>
          <p:nvPr>
            <p:ph idx="2" type="body"/>
          </p:nvPr>
        </p:nvSpPr>
        <p:spPr>
          <a:xfrm>
            <a:off x="4281684" y="1303741"/>
            <a:ext cx="45813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 name="Google Shape;60;p14"/>
          <p:cNvSpPr txBox="1"/>
          <p:nvPr>
            <p:ph idx="3" type="body"/>
          </p:nvPr>
        </p:nvSpPr>
        <p:spPr>
          <a:xfrm>
            <a:off x="469900" y="1303741"/>
            <a:ext cx="37041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 name="Google Shape;61;p14"/>
          <p:cNvSpPr txBox="1"/>
          <p:nvPr>
            <p:ph idx="4"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62" name="Shape 62"/>
        <p:cNvGrpSpPr/>
        <p:nvPr/>
      </p:nvGrpSpPr>
      <p:grpSpPr>
        <a:xfrm>
          <a:off x="0" y="0"/>
          <a:ext cx="0" cy="0"/>
          <a:chOff x="0" y="0"/>
          <a:chExt cx="0" cy="0"/>
        </a:xfrm>
      </p:grpSpPr>
      <p:pic>
        <p:nvPicPr>
          <p:cNvPr descr="Artboard 1 copy@2x-100" id="63" name="Google Shape;63;p15"/>
          <p:cNvPicPr preferRelativeResize="0"/>
          <p:nvPr/>
        </p:nvPicPr>
        <p:blipFill rotWithShape="1">
          <a:blip r:embed="rId2">
            <a:alphaModFix/>
          </a:blip>
          <a:srcRect b="0" l="0" r="0" t="0"/>
          <a:stretch/>
        </p:blipFill>
        <p:spPr>
          <a:xfrm>
            <a:off x="0" y="0"/>
            <a:ext cx="9142100" cy="5143500"/>
          </a:xfrm>
          <a:prstGeom prst="rect">
            <a:avLst/>
          </a:prstGeom>
          <a:noFill/>
          <a:ln>
            <a:noFill/>
          </a:ln>
        </p:spPr>
      </p:pic>
      <p:sp>
        <p:nvSpPr>
          <p:cNvPr id="64" name="Google Shape;64;p15"/>
          <p:cNvSpPr txBox="1"/>
          <p:nvPr>
            <p:ph idx="1" type="subTitle"/>
          </p:nvPr>
        </p:nvSpPr>
        <p:spPr>
          <a:xfrm>
            <a:off x="732825" y="3291434"/>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65" name="Google Shape;65;p15"/>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66" name="Google Shape;66;p15"/>
          <p:cNvSpPr txBox="1"/>
          <p:nvPr>
            <p:ph idx="2" type="body"/>
          </p:nvPr>
        </p:nvSpPr>
        <p:spPr>
          <a:xfrm>
            <a:off x="791867" y="1353379"/>
            <a:ext cx="4031700" cy="1734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67" name="Google Shape;67;p15"/>
          <p:cNvSpPr txBox="1"/>
          <p:nvPr>
            <p:ph idx="3"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p:cSld name="Title Slide 01">
    <p:spTree>
      <p:nvGrpSpPr>
        <p:cNvPr id="74" name="Shape 74"/>
        <p:cNvGrpSpPr/>
        <p:nvPr/>
      </p:nvGrpSpPr>
      <p:grpSpPr>
        <a:xfrm>
          <a:off x="0" y="0"/>
          <a:ext cx="0" cy="0"/>
          <a:chOff x="0" y="0"/>
          <a:chExt cx="0" cy="0"/>
        </a:xfrm>
      </p:grpSpPr>
      <p:pic>
        <p:nvPicPr>
          <p:cNvPr descr="Artboard 1 copy 2@2x-100" id="75" name="Google Shape;75;p17"/>
          <p:cNvPicPr preferRelativeResize="0"/>
          <p:nvPr/>
        </p:nvPicPr>
        <p:blipFill rotWithShape="1">
          <a:blip r:embed="rId2">
            <a:alphaModFix/>
          </a:blip>
          <a:srcRect b="0" l="0" r="0" t="0"/>
          <a:stretch/>
        </p:blipFill>
        <p:spPr>
          <a:xfrm>
            <a:off x="-2381" y="0"/>
            <a:ext cx="9146381" cy="5143500"/>
          </a:xfrm>
          <a:prstGeom prst="rect">
            <a:avLst/>
          </a:prstGeom>
          <a:noFill/>
          <a:ln>
            <a:noFill/>
          </a:ln>
        </p:spPr>
      </p:pic>
      <p:pic>
        <p:nvPicPr>
          <p:cNvPr id="76" name="Google Shape;76;p17"/>
          <p:cNvPicPr preferRelativeResize="0"/>
          <p:nvPr/>
        </p:nvPicPr>
        <p:blipFill rotWithShape="1">
          <a:blip r:embed="rId3">
            <a:alphaModFix/>
          </a:blip>
          <a:srcRect b="0" l="0" r="0" t="0"/>
          <a:stretch/>
        </p:blipFill>
        <p:spPr>
          <a:xfrm>
            <a:off x="1003379" y="1662358"/>
            <a:ext cx="4051138" cy="1818784"/>
          </a:xfrm>
          <a:prstGeom prst="rect">
            <a:avLst/>
          </a:prstGeom>
          <a:noFill/>
          <a:ln>
            <a:noFill/>
          </a:ln>
        </p:spPr>
      </p:pic>
      <p:pic>
        <p:nvPicPr>
          <p:cNvPr id="77" name="Google Shape;77;p17"/>
          <p:cNvPicPr preferRelativeResize="0"/>
          <p:nvPr/>
        </p:nvPicPr>
        <p:blipFill rotWithShape="1">
          <a:blip r:embed="rId4">
            <a:alphaModFix/>
          </a:blip>
          <a:srcRect b="0" l="0" r="0" t="0"/>
          <a:stretch/>
        </p:blipFill>
        <p:spPr>
          <a:xfrm>
            <a:off x="5123353" y="1265901"/>
            <a:ext cx="3060800" cy="2666471"/>
          </a:xfrm>
          <a:prstGeom prst="rect">
            <a:avLst/>
          </a:prstGeom>
          <a:noFill/>
          <a:ln>
            <a:noFill/>
          </a:ln>
        </p:spPr>
      </p:pic>
      <p:sp>
        <p:nvSpPr>
          <p:cNvPr id="78" name="Google Shape;78;p17"/>
          <p:cNvSpPr txBox="1"/>
          <p:nvPr>
            <p:ph idx="1"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 Slide 02">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2">
            <a:alphaModFix/>
          </a:blip>
          <a:srcRect b="0" l="0" r="0" t="0"/>
          <a:stretch/>
        </p:blipFill>
        <p:spPr>
          <a:xfrm>
            <a:off x="925" y="0"/>
            <a:ext cx="9142150" cy="5143500"/>
          </a:xfrm>
          <a:prstGeom prst="rect">
            <a:avLst/>
          </a:prstGeom>
          <a:noFill/>
          <a:ln>
            <a:noFill/>
          </a:ln>
        </p:spPr>
      </p:pic>
      <p:pic>
        <p:nvPicPr>
          <p:cNvPr id="81" name="Google Shape;81;p18"/>
          <p:cNvPicPr preferRelativeResize="0"/>
          <p:nvPr/>
        </p:nvPicPr>
        <p:blipFill rotWithShape="1">
          <a:blip r:embed="rId3">
            <a:alphaModFix/>
          </a:blip>
          <a:srcRect b="0" l="0" r="0" t="0"/>
          <a:stretch/>
        </p:blipFill>
        <p:spPr>
          <a:xfrm>
            <a:off x="1163124" y="1442689"/>
            <a:ext cx="3508025" cy="1574951"/>
          </a:xfrm>
          <a:prstGeom prst="rect">
            <a:avLst/>
          </a:prstGeom>
          <a:noFill/>
          <a:ln>
            <a:noFill/>
          </a:ln>
        </p:spPr>
      </p:pic>
      <p:sp>
        <p:nvSpPr>
          <p:cNvPr id="82" name="Google Shape;82;p18"/>
          <p:cNvSpPr txBox="1"/>
          <p:nvPr>
            <p:ph idx="1" type="subTitle"/>
          </p:nvPr>
        </p:nvSpPr>
        <p:spPr>
          <a:xfrm>
            <a:off x="1055287" y="330506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83" name="Google Shape;83;p18"/>
          <p:cNvSpPr txBox="1"/>
          <p:nvPr>
            <p:ph idx="2"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3">
  <p:cSld name="Title Slide 03">
    <p:spTree>
      <p:nvGrpSpPr>
        <p:cNvPr id="84" name="Shape 84"/>
        <p:cNvGrpSpPr/>
        <p:nvPr/>
      </p:nvGrpSpPr>
      <p:grpSpPr>
        <a:xfrm>
          <a:off x="0" y="0"/>
          <a:ext cx="0" cy="0"/>
          <a:chOff x="0" y="0"/>
          <a:chExt cx="0" cy="0"/>
        </a:xfrm>
      </p:grpSpPr>
      <p:pic>
        <p:nvPicPr>
          <p:cNvPr id="85" name="Google Shape;85;p19"/>
          <p:cNvPicPr preferRelativeResize="0"/>
          <p:nvPr/>
        </p:nvPicPr>
        <p:blipFill rotWithShape="1">
          <a:blip r:embed="rId2">
            <a:alphaModFix/>
          </a:blip>
          <a:srcRect b="0" l="0" r="0" t="0"/>
          <a:stretch/>
        </p:blipFill>
        <p:spPr>
          <a:xfrm>
            <a:off x="0" y="0"/>
            <a:ext cx="9139769" cy="5143500"/>
          </a:xfrm>
          <a:prstGeom prst="rect">
            <a:avLst/>
          </a:prstGeom>
          <a:noFill/>
          <a:ln>
            <a:noFill/>
          </a:ln>
        </p:spPr>
      </p:pic>
      <p:pic>
        <p:nvPicPr>
          <p:cNvPr id="86" name="Google Shape;86;p19"/>
          <p:cNvPicPr preferRelativeResize="0"/>
          <p:nvPr/>
        </p:nvPicPr>
        <p:blipFill rotWithShape="1">
          <a:blip r:embed="rId3">
            <a:alphaModFix/>
          </a:blip>
          <a:srcRect b="0" l="0" r="0" t="0"/>
          <a:stretch/>
        </p:blipFill>
        <p:spPr>
          <a:xfrm>
            <a:off x="1113165" y="1784275"/>
            <a:ext cx="3508025" cy="1574951"/>
          </a:xfrm>
          <a:prstGeom prst="rect">
            <a:avLst/>
          </a:prstGeom>
          <a:noFill/>
          <a:ln>
            <a:noFill/>
          </a:ln>
        </p:spPr>
      </p:pic>
      <p:sp>
        <p:nvSpPr>
          <p:cNvPr id="87" name="Google Shape;87;p19"/>
          <p:cNvSpPr txBox="1"/>
          <p:nvPr>
            <p:ph idx="1"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2">
  <p:cSld name="Subtitle 02">
    <p:spTree>
      <p:nvGrpSpPr>
        <p:cNvPr id="88" name="Shape 88"/>
        <p:cNvGrpSpPr/>
        <p:nvPr/>
      </p:nvGrpSpPr>
      <p:grpSpPr>
        <a:xfrm>
          <a:off x="0" y="0"/>
          <a:ext cx="0" cy="0"/>
          <a:chOff x="0" y="0"/>
          <a:chExt cx="0" cy="0"/>
        </a:xfrm>
      </p:grpSpPr>
      <p:pic>
        <p:nvPicPr>
          <p:cNvPr descr="Artboard 1 copy@2x-100" id="89" name="Google Shape;89;p20"/>
          <p:cNvPicPr preferRelativeResize="0"/>
          <p:nvPr/>
        </p:nvPicPr>
        <p:blipFill rotWithShape="1">
          <a:blip r:embed="rId2">
            <a:alphaModFix/>
          </a:blip>
          <a:srcRect b="0" l="0" r="0" t="0"/>
          <a:stretch/>
        </p:blipFill>
        <p:spPr>
          <a:xfrm>
            <a:off x="0" y="0"/>
            <a:ext cx="9142100" cy="5143500"/>
          </a:xfrm>
          <a:prstGeom prst="rect">
            <a:avLst/>
          </a:prstGeom>
          <a:noFill/>
          <a:ln>
            <a:noFill/>
          </a:ln>
        </p:spPr>
      </p:pic>
      <p:sp>
        <p:nvSpPr>
          <p:cNvPr id="90" name="Google Shape;90;p20"/>
          <p:cNvSpPr txBox="1"/>
          <p:nvPr>
            <p:ph idx="1" type="subTitle"/>
          </p:nvPr>
        </p:nvSpPr>
        <p:spPr>
          <a:xfrm>
            <a:off x="732825" y="3291434"/>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91" name="Google Shape;91;p20"/>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92" name="Google Shape;92;p20"/>
          <p:cNvSpPr txBox="1"/>
          <p:nvPr>
            <p:ph idx="2" type="body"/>
          </p:nvPr>
        </p:nvSpPr>
        <p:spPr>
          <a:xfrm>
            <a:off x="791867" y="1353379"/>
            <a:ext cx="4031700" cy="17349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3" name="Google Shape;93;p20"/>
          <p:cNvSpPr txBox="1"/>
          <p:nvPr>
            <p:ph idx="3"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4">
  <p:cSld name="Content 04">
    <p:spTree>
      <p:nvGrpSpPr>
        <p:cNvPr id="94" name="Shape 94"/>
        <p:cNvGrpSpPr/>
        <p:nvPr/>
      </p:nvGrpSpPr>
      <p:grpSpPr>
        <a:xfrm>
          <a:off x="0" y="0"/>
          <a:ext cx="0" cy="0"/>
          <a:chOff x="0" y="0"/>
          <a:chExt cx="0" cy="0"/>
        </a:xfrm>
      </p:grpSpPr>
      <p:pic>
        <p:nvPicPr>
          <p:cNvPr descr="Artboard 1 copy 4@2x-100" id="95" name="Google Shape;95;p21"/>
          <p:cNvPicPr preferRelativeResize="0"/>
          <p:nvPr/>
        </p:nvPicPr>
        <p:blipFill rotWithShape="1">
          <a:blip r:embed="rId2">
            <a:alphaModFix/>
          </a:blip>
          <a:srcRect b="0" l="0" r="0" t="0"/>
          <a:stretch/>
        </p:blipFill>
        <p:spPr>
          <a:xfrm>
            <a:off x="0" y="0"/>
            <a:ext cx="9142100" cy="5143500"/>
          </a:xfrm>
          <a:prstGeom prst="rect">
            <a:avLst/>
          </a:prstGeom>
          <a:noFill/>
          <a:ln>
            <a:noFill/>
          </a:ln>
        </p:spPr>
      </p:pic>
      <p:pic>
        <p:nvPicPr>
          <p:cNvPr id="96" name="Google Shape;96;p21"/>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97" name="Google Shape;97;p21"/>
          <p:cNvSpPr txBox="1"/>
          <p:nvPr>
            <p:ph idx="1" type="subTitle"/>
          </p:nvPr>
        </p:nvSpPr>
        <p:spPr>
          <a:xfrm>
            <a:off x="3830279" y="288268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98" name="Google Shape;98;p21"/>
          <p:cNvSpPr txBox="1"/>
          <p:nvPr>
            <p:ph idx="2" type="body"/>
          </p:nvPr>
        </p:nvSpPr>
        <p:spPr>
          <a:xfrm>
            <a:off x="3830279" y="1315922"/>
            <a:ext cx="55710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9" name="Google Shape;99;p21"/>
          <p:cNvSpPr txBox="1"/>
          <p:nvPr>
            <p:ph idx="3" type="body"/>
          </p:nvPr>
        </p:nvSpPr>
        <p:spPr>
          <a:xfrm>
            <a:off x="497981" y="1020803"/>
            <a:ext cx="2613300" cy="22836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EDECED"/>
              </a:buClr>
              <a:buSzPts val="1500"/>
              <a:buChar char="•"/>
              <a:defRPr sz="1500">
                <a:solidFill>
                  <a:srgbClr val="EDECED"/>
                </a:solidFill>
              </a:defRPr>
            </a:lvl1pPr>
            <a:lvl2pPr indent="-317500" lvl="1" marL="914400" algn="l">
              <a:lnSpc>
                <a:spcPct val="90000"/>
              </a:lnSpc>
              <a:spcBef>
                <a:spcPts val="400"/>
              </a:spcBef>
              <a:spcAft>
                <a:spcPts val="0"/>
              </a:spcAft>
              <a:buClr>
                <a:srgbClr val="EDECED"/>
              </a:buClr>
              <a:buSzPts val="1400"/>
              <a:buChar char="•"/>
              <a:defRPr sz="1400">
                <a:solidFill>
                  <a:srgbClr val="EDECED"/>
                </a:solidFill>
              </a:defRPr>
            </a:lvl2pPr>
            <a:lvl3pPr indent="-304800" lvl="2" marL="1371600" algn="l">
              <a:lnSpc>
                <a:spcPct val="90000"/>
              </a:lnSpc>
              <a:spcBef>
                <a:spcPts val="400"/>
              </a:spcBef>
              <a:spcAft>
                <a:spcPts val="0"/>
              </a:spcAft>
              <a:buClr>
                <a:srgbClr val="EDECED"/>
              </a:buClr>
              <a:buSzPts val="1200"/>
              <a:buChar char="•"/>
              <a:defRPr sz="1200">
                <a:solidFill>
                  <a:srgbClr val="EDECED"/>
                </a:solidFill>
              </a:defRPr>
            </a:lvl3pPr>
            <a:lvl4pPr indent="-298450" lvl="3" marL="1828800" algn="l">
              <a:lnSpc>
                <a:spcPct val="90000"/>
              </a:lnSpc>
              <a:spcBef>
                <a:spcPts val="400"/>
              </a:spcBef>
              <a:spcAft>
                <a:spcPts val="0"/>
              </a:spcAft>
              <a:buClr>
                <a:srgbClr val="EDECED"/>
              </a:buClr>
              <a:buSzPts val="1100"/>
              <a:buChar char="•"/>
              <a:defRPr sz="1100">
                <a:solidFill>
                  <a:srgbClr val="EDECED"/>
                </a:solidFill>
              </a:defRPr>
            </a:lvl4pPr>
            <a:lvl5pPr indent="-285750" lvl="4" marL="2286000" algn="l">
              <a:lnSpc>
                <a:spcPct val="90000"/>
              </a:lnSpc>
              <a:spcBef>
                <a:spcPts val="400"/>
              </a:spcBef>
              <a:spcAft>
                <a:spcPts val="0"/>
              </a:spcAft>
              <a:buClr>
                <a:srgbClr val="EDECED"/>
              </a:buClr>
              <a:buSzPts val="900"/>
              <a:buChar char="•"/>
              <a:defRPr sz="900">
                <a:solidFill>
                  <a:srgbClr val="EDECED"/>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0" name="Google Shape;100;p21"/>
          <p:cNvSpPr txBox="1"/>
          <p:nvPr>
            <p:ph idx="4" type="body"/>
          </p:nvPr>
        </p:nvSpPr>
        <p:spPr>
          <a:xfrm>
            <a:off x="497981" y="3548399"/>
            <a:ext cx="2700000" cy="531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800"/>
              <a:buNone/>
              <a:defRPr b="1" sz="18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1" name="Google Shape;101;p21"/>
          <p:cNvSpPr txBox="1"/>
          <p:nvPr>
            <p:ph idx="5" type="body"/>
          </p:nvPr>
        </p:nvSpPr>
        <p:spPr>
          <a:xfrm>
            <a:off x="497981" y="4237640"/>
            <a:ext cx="2700000" cy="450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1100"/>
              <a:buNone/>
              <a:defRPr sz="1100">
                <a:solidFill>
                  <a:srgbClr val="EDECED"/>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02" name="Google Shape;102;p21"/>
          <p:cNvSpPr txBox="1"/>
          <p:nvPr>
            <p:ph idx="6"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1">
  <p:cSld name="Content 01">
    <p:spTree>
      <p:nvGrpSpPr>
        <p:cNvPr id="103" name="Shape 103"/>
        <p:cNvGrpSpPr/>
        <p:nvPr/>
      </p:nvGrpSpPr>
      <p:grpSpPr>
        <a:xfrm>
          <a:off x="0" y="0"/>
          <a:ext cx="0" cy="0"/>
          <a:chOff x="0" y="0"/>
          <a:chExt cx="0" cy="0"/>
        </a:xfrm>
      </p:grpSpPr>
      <p:pic>
        <p:nvPicPr>
          <p:cNvPr descr="Artboard 1 copy 5@2x-100" id="104" name="Google Shape;104;p22"/>
          <p:cNvPicPr preferRelativeResize="0"/>
          <p:nvPr/>
        </p:nvPicPr>
        <p:blipFill rotWithShape="1">
          <a:blip r:embed="rId2">
            <a:alphaModFix/>
          </a:blip>
          <a:srcRect b="0" l="0" r="0" t="0"/>
          <a:stretch/>
        </p:blipFill>
        <p:spPr>
          <a:xfrm>
            <a:off x="1905" y="0"/>
            <a:ext cx="9142100" cy="5143500"/>
          </a:xfrm>
          <a:prstGeom prst="rect">
            <a:avLst/>
          </a:prstGeom>
          <a:noFill/>
          <a:ln>
            <a:noFill/>
          </a:ln>
        </p:spPr>
      </p:pic>
      <p:sp>
        <p:nvSpPr>
          <p:cNvPr id="105" name="Google Shape;105;p22"/>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06" name="Google Shape;106;p22"/>
          <p:cNvPicPr preferRelativeResize="0"/>
          <p:nvPr/>
        </p:nvPicPr>
        <p:blipFill rotWithShape="1">
          <a:blip r:embed="rId3">
            <a:alphaModFix/>
          </a:blip>
          <a:srcRect b="0" l="0" r="0" t="0"/>
          <a:stretch/>
        </p:blipFill>
        <p:spPr>
          <a:xfrm>
            <a:off x="7849861" y="151890"/>
            <a:ext cx="1012954" cy="388576"/>
          </a:xfrm>
          <a:prstGeom prst="rect">
            <a:avLst/>
          </a:prstGeom>
          <a:noFill/>
          <a:ln>
            <a:noFill/>
          </a:ln>
        </p:spPr>
      </p:pic>
      <p:sp>
        <p:nvSpPr>
          <p:cNvPr id="107" name="Google Shape;107;p22"/>
          <p:cNvSpPr txBox="1"/>
          <p:nvPr>
            <p:ph idx="1" type="subTitle"/>
          </p:nvPr>
        </p:nvSpPr>
        <p:spPr>
          <a:xfrm>
            <a:off x="4287194" y="4426895"/>
            <a:ext cx="2930700" cy="40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0A0519"/>
              </a:buClr>
              <a:buSzPts val="1100"/>
              <a:buNone/>
              <a:defRPr sz="1100">
                <a:solidFill>
                  <a:srgbClr val="0A0519"/>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08" name="Google Shape;108;p22"/>
          <p:cNvSpPr txBox="1"/>
          <p:nvPr>
            <p:ph idx="2" type="body"/>
          </p:nvPr>
        </p:nvSpPr>
        <p:spPr>
          <a:xfrm>
            <a:off x="4281684" y="1303741"/>
            <a:ext cx="45813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9" name="Google Shape;109;p22"/>
          <p:cNvSpPr txBox="1"/>
          <p:nvPr>
            <p:ph idx="3" type="body"/>
          </p:nvPr>
        </p:nvSpPr>
        <p:spPr>
          <a:xfrm>
            <a:off x="469900" y="1303741"/>
            <a:ext cx="37041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22"/>
          <p:cNvSpPr txBox="1"/>
          <p:nvPr>
            <p:ph idx="4"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2">
  <p:cSld name="Content 02">
    <p:spTree>
      <p:nvGrpSpPr>
        <p:cNvPr id="111" name="Shape 111"/>
        <p:cNvGrpSpPr/>
        <p:nvPr/>
      </p:nvGrpSpPr>
      <p:grpSpPr>
        <a:xfrm>
          <a:off x="0" y="0"/>
          <a:ext cx="0" cy="0"/>
          <a:chOff x="0" y="0"/>
          <a:chExt cx="0" cy="0"/>
        </a:xfrm>
      </p:grpSpPr>
      <p:pic>
        <p:nvPicPr>
          <p:cNvPr descr="Artboard 1 copy 5@2x-100" id="112" name="Google Shape;112;p23"/>
          <p:cNvPicPr preferRelativeResize="0"/>
          <p:nvPr/>
        </p:nvPicPr>
        <p:blipFill rotWithShape="1">
          <a:blip r:embed="rId2">
            <a:alphaModFix/>
          </a:blip>
          <a:srcRect b="0" l="0" r="0" t="0"/>
          <a:stretch/>
        </p:blipFill>
        <p:spPr>
          <a:xfrm>
            <a:off x="1905" y="0"/>
            <a:ext cx="9142100" cy="5143500"/>
          </a:xfrm>
          <a:prstGeom prst="rect">
            <a:avLst/>
          </a:prstGeom>
          <a:noFill/>
          <a:ln>
            <a:noFill/>
          </a:ln>
        </p:spPr>
      </p:pic>
      <p:sp>
        <p:nvSpPr>
          <p:cNvPr id="113" name="Google Shape;113;p23"/>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pic>
        <p:nvPicPr>
          <p:cNvPr id="114" name="Google Shape;114;p23"/>
          <p:cNvPicPr preferRelativeResize="0"/>
          <p:nvPr/>
        </p:nvPicPr>
        <p:blipFill rotWithShape="1">
          <a:blip r:embed="rId3">
            <a:alphaModFix/>
          </a:blip>
          <a:srcRect b="0" l="0" r="0" t="0"/>
          <a:stretch/>
        </p:blipFill>
        <p:spPr>
          <a:xfrm>
            <a:off x="7849861" y="151890"/>
            <a:ext cx="1012954" cy="388576"/>
          </a:xfrm>
          <a:prstGeom prst="rect">
            <a:avLst/>
          </a:prstGeom>
          <a:noFill/>
          <a:ln>
            <a:noFill/>
          </a:ln>
        </p:spPr>
      </p:pic>
      <p:sp>
        <p:nvSpPr>
          <p:cNvPr id="115" name="Google Shape;115;p23"/>
          <p:cNvSpPr txBox="1"/>
          <p:nvPr>
            <p:ph idx="1" type="subTitle"/>
          </p:nvPr>
        </p:nvSpPr>
        <p:spPr>
          <a:xfrm>
            <a:off x="475409" y="4426895"/>
            <a:ext cx="2930700" cy="4074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0A0519"/>
              </a:buClr>
              <a:buSzPts val="1100"/>
              <a:buNone/>
              <a:defRPr sz="1100">
                <a:solidFill>
                  <a:srgbClr val="0A0519"/>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16" name="Google Shape;116;p23"/>
          <p:cNvSpPr txBox="1"/>
          <p:nvPr>
            <p:ph idx="2" type="body"/>
          </p:nvPr>
        </p:nvSpPr>
        <p:spPr>
          <a:xfrm>
            <a:off x="469899" y="1303741"/>
            <a:ext cx="45813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7" name="Google Shape;117;p23"/>
          <p:cNvSpPr txBox="1"/>
          <p:nvPr>
            <p:ph idx="3" type="body"/>
          </p:nvPr>
        </p:nvSpPr>
        <p:spPr>
          <a:xfrm>
            <a:off x="5158647" y="1303741"/>
            <a:ext cx="3704100" cy="30399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8" name="Google Shape;118;p23"/>
          <p:cNvSpPr txBox="1"/>
          <p:nvPr>
            <p:ph idx="4"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03">
  <p:cSld name="Content 03">
    <p:spTree>
      <p:nvGrpSpPr>
        <p:cNvPr id="119" name="Shape 119"/>
        <p:cNvGrpSpPr/>
        <p:nvPr/>
      </p:nvGrpSpPr>
      <p:grpSpPr>
        <a:xfrm>
          <a:off x="0" y="0"/>
          <a:ext cx="0" cy="0"/>
          <a:chOff x="0" y="0"/>
          <a:chExt cx="0" cy="0"/>
        </a:xfrm>
      </p:grpSpPr>
      <p:pic>
        <p:nvPicPr>
          <p:cNvPr descr="Artboard 1 copy 6@2x-100" id="120" name="Google Shape;120;p24"/>
          <p:cNvPicPr preferRelativeResize="0"/>
          <p:nvPr/>
        </p:nvPicPr>
        <p:blipFill rotWithShape="1">
          <a:blip r:embed="rId2">
            <a:alphaModFix/>
          </a:blip>
          <a:srcRect b="0" l="0" r="0" t="0"/>
          <a:stretch/>
        </p:blipFill>
        <p:spPr>
          <a:xfrm>
            <a:off x="1905" y="0"/>
            <a:ext cx="9142100" cy="5143500"/>
          </a:xfrm>
          <a:prstGeom prst="rect">
            <a:avLst/>
          </a:prstGeom>
          <a:noFill/>
          <a:ln>
            <a:noFill/>
          </a:ln>
        </p:spPr>
      </p:pic>
      <p:pic>
        <p:nvPicPr>
          <p:cNvPr id="121" name="Google Shape;121;p24"/>
          <p:cNvPicPr preferRelativeResize="0"/>
          <p:nvPr/>
        </p:nvPicPr>
        <p:blipFill rotWithShape="1">
          <a:blip r:embed="rId3">
            <a:alphaModFix/>
          </a:blip>
          <a:srcRect b="0" l="0" r="0" t="0"/>
          <a:stretch/>
        </p:blipFill>
        <p:spPr>
          <a:xfrm>
            <a:off x="7849861" y="151890"/>
            <a:ext cx="1012954" cy="388576"/>
          </a:xfrm>
          <a:prstGeom prst="rect">
            <a:avLst/>
          </a:prstGeom>
          <a:noFill/>
          <a:ln>
            <a:noFill/>
          </a:ln>
        </p:spPr>
      </p:pic>
      <p:sp>
        <p:nvSpPr>
          <p:cNvPr id="122" name="Google Shape;122;p24"/>
          <p:cNvSpPr txBox="1"/>
          <p:nvPr>
            <p:ph type="title"/>
          </p:nvPr>
        </p:nvSpPr>
        <p:spPr>
          <a:xfrm>
            <a:off x="469899" y="195269"/>
            <a:ext cx="76980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A0519"/>
              </a:buClr>
              <a:buSzPts val="3300"/>
              <a:buFont typeface="Wix Madefor Display"/>
              <a:buNone/>
              <a:defRPr b="1">
                <a:solidFill>
                  <a:srgbClr val="0A0519"/>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 type="body"/>
          </p:nvPr>
        </p:nvSpPr>
        <p:spPr>
          <a:xfrm>
            <a:off x="4703234" y="1303741"/>
            <a:ext cx="4102200" cy="312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4"/>
          <p:cNvSpPr txBox="1"/>
          <p:nvPr>
            <p:ph idx="2" type="body"/>
          </p:nvPr>
        </p:nvSpPr>
        <p:spPr>
          <a:xfrm>
            <a:off x="378515" y="1303741"/>
            <a:ext cx="4102200" cy="31233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rgbClr val="0A0519"/>
              </a:buClr>
              <a:buSzPts val="1500"/>
              <a:buChar char="•"/>
              <a:defRPr sz="1500">
                <a:solidFill>
                  <a:srgbClr val="0A0519"/>
                </a:solidFill>
              </a:defRPr>
            </a:lvl1pPr>
            <a:lvl2pPr indent="-317500" lvl="1" marL="914400" algn="l">
              <a:lnSpc>
                <a:spcPct val="90000"/>
              </a:lnSpc>
              <a:spcBef>
                <a:spcPts val="400"/>
              </a:spcBef>
              <a:spcAft>
                <a:spcPts val="0"/>
              </a:spcAft>
              <a:buClr>
                <a:srgbClr val="0A0519"/>
              </a:buClr>
              <a:buSzPts val="1400"/>
              <a:buChar char="•"/>
              <a:defRPr sz="1400">
                <a:solidFill>
                  <a:srgbClr val="0A0519"/>
                </a:solidFill>
              </a:defRPr>
            </a:lvl2pPr>
            <a:lvl3pPr indent="-304800" lvl="2" marL="1371600" algn="l">
              <a:lnSpc>
                <a:spcPct val="90000"/>
              </a:lnSpc>
              <a:spcBef>
                <a:spcPts val="400"/>
              </a:spcBef>
              <a:spcAft>
                <a:spcPts val="0"/>
              </a:spcAft>
              <a:buClr>
                <a:srgbClr val="0A0519"/>
              </a:buClr>
              <a:buSzPts val="1200"/>
              <a:buChar char="•"/>
              <a:defRPr sz="1200">
                <a:solidFill>
                  <a:srgbClr val="0A0519"/>
                </a:solidFill>
              </a:defRPr>
            </a:lvl3pPr>
            <a:lvl4pPr indent="-298450" lvl="3" marL="1828800" algn="l">
              <a:lnSpc>
                <a:spcPct val="90000"/>
              </a:lnSpc>
              <a:spcBef>
                <a:spcPts val="400"/>
              </a:spcBef>
              <a:spcAft>
                <a:spcPts val="0"/>
              </a:spcAft>
              <a:buClr>
                <a:srgbClr val="0A0519"/>
              </a:buClr>
              <a:buSzPts val="1100"/>
              <a:buChar char="•"/>
              <a:defRPr sz="1100">
                <a:solidFill>
                  <a:srgbClr val="0A0519"/>
                </a:solidFill>
              </a:defRPr>
            </a:lvl4pPr>
            <a:lvl5pPr indent="-285750" lvl="4" marL="2286000" algn="l">
              <a:lnSpc>
                <a:spcPct val="90000"/>
              </a:lnSpc>
              <a:spcBef>
                <a:spcPts val="400"/>
              </a:spcBef>
              <a:spcAft>
                <a:spcPts val="0"/>
              </a:spcAft>
              <a:buClr>
                <a:srgbClr val="0A0519"/>
              </a:buClr>
              <a:buSzPts val="900"/>
              <a:buChar char="•"/>
              <a:defRPr sz="900">
                <a:solidFill>
                  <a:srgbClr val="0A0519"/>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4"/>
          <p:cNvSpPr txBox="1"/>
          <p:nvPr>
            <p:ph idx="3" type="body"/>
          </p:nvPr>
        </p:nvSpPr>
        <p:spPr>
          <a:xfrm>
            <a:off x="4703234" y="4541194"/>
            <a:ext cx="3239400" cy="450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A0519"/>
              </a:buClr>
              <a:buSzPts val="1100"/>
              <a:buNone/>
              <a:defRPr sz="1100">
                <a:solidFill>
                  <a:srgbClr val="0A0519"/>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6" name="Google Shape;126;p24"/>
          <p:cNvSpPr txBox="1"/>
          <p:nvPr>
            <p:ph idx="4" type="body"/>
          </p:nvPr>
        </p:nvSpPr>
        <p:spPr>
          <a:xfrm>
            <a:off x="378515" y="4541194"/>
            <a:ext cx="3239400" cy="450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A0519"/>
              </a:buClr>
              <a:buSzPts val="1100"/>
              <a:buNone/>
              <a:defRPr sz="1100">
                <a:solidFill>
                  <a:srgbClr val="0A0519"/>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27" name="Google Shape;127;p24"/>
          <p:cNvSpPr txBox="1"/>
          <p:nvPr>
            <p:ph idx="5"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0A0519"/>
              </a:buClr>
              <a:buSzPts val="1500"/>
              <a:buNone/>
              <a:defRPr sz="1500">
                <a:solidFill>
                  <a:srgbClr val="0A0519"/>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1">
  <p:cSld name="Subtitle 01">
    <p:spTree>
      <p:nvGrpSpPr>
        <p:cNvPr id="128" name="Shape 128"/>
        <p:cNvGrpSpPr/>
        <p:nvPr/>
      </p:nvGrpSpPr>
      <p:grpSpPr>
        <a:xfrm>
          <a:off x="0" y="0"/>
          <a:ext cx="0" cy="0"/>
          <a:chOff x="0" y="0"/>
          <a:chExt cx="0" cy="0"/>
        </a:xfrm>
      </p:grpSpPr>
      <p:pic>
        <p:nvPicPr>
          <p:cNvPr descr="Artboard 1 copy 2@2x-100" id="129" name="Google Shape;129;p25"/>
          <p:cNvPicPr preferRelativeResize="0"/>
          <p:nvPr/>
        </p:nvPicPr>
        <p:blipFill rotWithShape="1">
          <a:blip r:embed="rId2">
            <a:alphaModFix/>
          </a:blip>
          <a:srcRect b="0" l="0" r="0" t="0"/>
          <a:stretch/>
        </p:blipFill>
        <p:spPr>
          <a:xfrm>
            <a:off x="0" y="0"/>
            <a:ext cx="9142100" cy="5143500"/>
          </a:xfrm>
          <a:prstGeom prst="rect">
            <a:avLst/>
          </a:prstGeom>
          <a:noFill/>
          <a:ln>
            <a:noFill/>
          </a:ln>
        </p:spPr>
      </p:pic>
      <p:sp>
        <p:nvSpPr>
          <p:cNvPr id="130" name="Google Shape;130;p25"/>
          <p:cNvSpPr txBox="1"/>
          <p:nvPr>
            <p:ph idx="1" type="subTitle"/>
          </p:nvPr>
        </p:nvSpPr>
        <p:spPr>
          <a:xfrm>
            <a:off x="964453" y="2909930"/>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id="131" name="Google Shape;131;p25"/>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132" name="Google Shape;132;p25"/>
          <p:cNvSpPr txBox="1"/>
          <p:nvPr>
            <p:ph idx="2" type="body"/>
          </p:nvPr>
        </p:nvSpPr>
        <p:spPr>
          <a:xfrm>
            <a:off x="964453" y="1370422"/>
            <a:ext cx="65340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3" name="Google Shape;133;p25"/>
          <p:cNvSpPr txBox="1"/>
          <p:nvPr>
            <p:ph idx="3"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03">
  <p:cSld name="Subtitle 03">
    <p:spTree>
      <p:nvGrpSpPr>
        <p:cNvPr id="134" name="Shape 134"/>
        <p:cNvGrpSpPr/>
        <p:nvPr/>
      </p:nvGrpSpPr>
      <p:grpSpPr>
        <a:xfrm>
          <a:off x="0" y="0"/>
          <a:ext cx="0" cy="0"/>
          <a:chOff x="0" y="0"/>
          <a:chExt cx="0" cy="0"/>
        </a:xfrm>
      </p:grpSpPr>
      <p:pic>
        <p:nvPicPr>
          <p:cNvPr descr="Artboard 1@2x-100" id="135" name="Google Shape;135;p26"/>
          <p:cNvPicPr preferRelativeResize="0"/>
          <p:nvPr/>
        </p:nvPicPr>
        <p:blipFill rotWithShape="1">
          <a:blip r:embed="rId2">
            <a:alphaModFix/>
          </a:blip>
          <a:srcRect b="0" l="0" r="0" t="0"/>
          <a:stretch/>
        </p:blipFill>
        <p:spPr>
          <a:xfrm>
            <a:off x="4286" y="0"/>
            <a:ext cx="9139719" cy="5143500"/>
          </a:xfrm>
          <a:prstGeom prst="rect">
            <a:avLst/>
          </a:prstGeom>
          <a:noFill/>
          <a:ln>
            <a:noFill/>
          </a:ln>
        </p:spPr>
      </p:pic>
      <p:pic>
        <p:nvPicPr>
          <p:cNvPr id="136" name="Google Shape;136;p26"/>
          <p:cNvPicPr preferRelativeResize="0"/>
          <p:nvPr/>
        </p:nvPicPr>
        <p:blipFill rotWithShape="1">
          <a:blip r:embed="rId3">
            <a:alphaModFix/>
          </a:blip>
          <a:srcRect b="0" l="0" r="0" t="0"/>
          <a:stretch/>
        </p:blipFill>
        <p:spPr>
          <a:xfrm>
            <a:off x="215043" y="151890"/>
            <a:ext cx="1012954" cy="388576"/>
          </a:xfrm>
          <a:prstGeom prst="rect">
            <a:avLst/>
          </a:prstGeom>
          <a:noFill/>
          <a:ln>
            <a:noFill/>
          </a:ln>
        </p:spPr>
      </p:pic>
      <p:sp>
        <p:nvSpPr>
          <p:cNvPr id="137" name="Google Shape;137;p26"/>
          <p:cNvSpPr txBox="1"/>
          <p:nvPr>
            <p:ph idx="1" type="subTitle"/>
          </p:nvPr>
        </p:nvSpPr>
        <p:spPr>
          <a:xfrm>
            <a:off x="769159" y="4027657"/>
            <a:ext cx="3880800" cy="69420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rgbClr val="EDECED"/>
              </a:buClr>
              <a:buSzPts val="1400"/>
              <a:buNone/>
              <a:defRPr sz="1400">
                <a:solidFill>
                  <a:srgbClr val="EDECED"/>
                </a:solidFill>
              </a:defRPr>
            </a:lvl1pPr>
            <a:lvl2pPr lvl="1" algn="ctr">
              <a:lnSpc>
                <a:spcPct val="90000"/>
              </a:lnSpc>
              <a:spcBef>
                <a:spcPts val="400"/>
              </a:spcBef>
              <a:spcAft>
                <a:spcPts val="0"/>
              </a:spcAft>
              <a:buClr>
                <a:schemeClr val="lt1"/>
              </a:buClr>
              <a:buSzPts val="1500"/>
              <a:buNone/>
              <a:defRPr sz="1500"/>
            </a:lvl2pPr>
            <a:lvl3pPr lvl="2" algn="ctr">
              <a:lnSpc>
                <a:spcPct val="90000"/>
              </a:lnSpc>
              <a:spcBef>
                <a:spcPts val="400"/>
              </a:spcBef>
              <a:spcAft>
                <a:spcPts val="0"/>
              </a:spcAft>
              <a:buClr>
                <a:schemeClr val="lt1"/>
              </a:buClr>
              <a:buSzPts val="1400"/>
              <a:buNone/>
              <a:defRPr sz="1400"/>
            </a:lvl3pPr>
            <a:lvl4pPr lvl="3" algn="ctr">
              <a:lnSpc>
                <a:spcPct val="90000"/>
              </a:lnSpc>
              <a:spcBef>
                <a:spcPts val="400"/>
              </a:spcBef>
              <a:spcAft>
                <a:spcPts val="0"/>
              </a:spcAft>
              <a:buClr>
                <a:schemeClr val="lt1"/>
              </a:buClr>
              <a:buSzPts val="1200"/>
              <a:buNone/>
              <a:defRPr sz="1200"/>
            </a:lvl4pPr>
            <a:lvl5pPr lvl="4" algn="ctr">
              <a:lnSpc>
                <a:spcPct val="90000"/>
              </a:lnSpc>
              <a:spcBef>
                <a:spcPts val="400"/>
              </a:spcBef>
              <a:spcAft>
                <a:spcPts val="0"/>
              </a:spcAft>
              <a:buClr>
                <a:schemeClr val="lt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8" name="Google Shape;138;p26"/>
          <p:cNvSpPr txBox="1"/>
          <p:nvPr>
            <p:ph idx="2" type="body"/>
          </p:nvPr>
        </p:nvSpPr>
        <p:spPr>
          <a:xfrm>
            <a:off x="769159" y="1647467"/>
            <a:ext cx="4567200" cy="2049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EDECED"/>
              </a:buClr>
              <a:buSzPts val="4100"/>
              <a:buNone/>
              <a:defRPr b="1" sz="4100">
                <a:solidFill>
                  <a:srgbClr val="EDECED"/>
                </a:solidFill>
                <a:latin typeface="Wix Madefor Display"/>
                <a:ea typeface="Wix Madefor Display"/>
                <a:cs typeface="Wix Madefor Display"/>
                <a:sym typeface="Wix Madefor Display"/>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39" name="Google Shape;139;p26"/>
          <p:cNvSpPr txBox="1"/>
          <p:nvPr>
            <p:ph idx="3" type="body"/>
          </p:nvPr>
        </p:nvSpPr>
        <p:spPr>
          <a:xfrm>
            <a:off x="7979806" y="4672904"/>
            <a:ext cx="970800" cy="259500"/>
          </a:xfrm>
          <a:prstGeom prst="rect">
            <a:avLst/>
          </a:prstGeom>
          <a:noFill/>
          <a:ln>
            <a:noFill/>
          </a:ln>
        </p:spPr>
        <p:txBody>
          <a:bodyPr anchorCtr="0" anchor="t" bIns="34275" lIns="68575" spcFirstLastPara="1" rIns="68575" wrap="square" tIns="34275">
            <a:normAutofit/>
          </a:bodyPr>
          <a:lstStyle>
            <a:lvl1pPr indent="-228600" lvl="0" marL="457200" algn="r">
              <a:lnSpc>
                <a:spcPct val="90000"/>
              </a:lnSpc>
              <a:spcBef>
                <a:spcPts val="800"/>
              </a:spcBef>
              <a:spcAft>
                <a:spcPts val="0"/>
              </a:spcAft>
              <a:buClr>
                <a:srgbClr val="EDECED"/>
              </a:buClr>
              <a:buSzPts val="1500"/>
              <a:buNone/>
              <a:defRPr sz="1500">
                <a:solidFill>
                  <a:srgbClr val="EDECED"/>
                </a:solidFill>
                <a:latin typeface="Wix Madefor Display SemiBold"/>
                <a:ea typeface="Wix Madefor Display SemiBold"/>
                <a:cs typeface="Wix Madefor Display SemiBold"/>
                <a:sym typeface="Wix Madefor Display SemiBold"/>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24.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6"/>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lt1"/>
              </a:buClr>
              <a:buSzPts val="3300"/>
              <a:buFont typeface="Wix Madefor Display"/>
              <a:buNone/>
              <a:defRPr b="0" i="0" sz="3300" u="none" cap="none" strike="noStrike">
                <a:solidFill>
                  <a:schemeClr val="lt1"/>
                </a:solidFill>
                <a:latin typeface="Wix Madefor Display"/>
                <a:ea typeface="Wix Madefor Display"/>
                <a:cs typeface="Wix Madefor Display"/>
                <a:sym typeface="Wix Madefor Display"/>
              </a:defRPr>
            </a:lvl1pPr>
            <a:lvl2pPr lvl="1"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70" name="Google Shape;70;p16"/>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lt1"/>
              </a:buClr>
              <a:buSzPts val="2100"/>
              <a:buFont typeface="Arial"/>
              <a:buChar char="•"/>
              <a:defRPr b="0" i="0" sz="2100" u="none" cap="none" strike="noStrike">
                <a:solidFill>
                  <a:schemeClr val="lt1"/>
                </a:solidFill>
                <a:latin typeface="JetBrains Mono"/>
                <a:ea typeface="JetBrains Mono"/>
                <a:cs typeface="JetBrains Mono"/>
                <a:sym typeface="JetBrains Mono"/>
              </a:defRPr>
            </a:lvl1pPr>
            <a:lvl2pPr indent="-342900" lvl="1" marL="914400" marR="0" algn="l">
              <a:lnSpc>
                <a:spcPct val="90000"/>
              </a:lnSpc>
              <a:spcBef>
                <a:spcPts val="400"/>
              </a:spcBef>
              <a:spcAft>
                <a:spcPts val="0"/>
              </a:spcAft>
              <a:buClr>
                <a:schemeClr val="lt1"/>
              </a:buClr>
              <a:buSzPts val="1800"/>
              <a:buFont typeface="Arial"/>
              <a:buChar char="•"/>
              <a:defRPr b="0" i="0" sz="1800" u="none" cap="none" strike="noStrike">
                <a:solidFill>
                  <a:schemeClr val="lt1"/>
                </a:solidFill>
                <a:latin typeface="JetBrains Mono"/>
                <a:ea typeface="JetBrains Mono"/>
                <a:cs typeface="JetBrains Mono"/>
                <a:sym typeface="JetBrains Mono"/>
              </a:defRPr>
            </a:lvl2pPr>
            <a:lvl3pPr indent="-323850" lvl="2" marL="1371600" marR="0" algn="l">
              <a:lnSpc>
                <a:spcPct val="90000"/>
              </a:lnSpc>
              <a:spcBef>
                <a:spcPts val="400"/>
              </a:spcBef>
              <a:spcAft>
                <a:spcPts val="0"/>
              </a:spcAft>
              <a:buClr>
                <a:schemeClr val="lt1"/>
              </a:buClr>
              <a:buSzPts val="1500"/>
              <a:buFont typeface="Arial"/>
              <a:buChar char="•"/>
              <a:defRPr b="0" i="0" sz="1500" u="none" cap="none" strike="noStrike">
                <a:solidFill>
                  <a:schemeClr val="lt1"/>
                </a:solidFill>
                <a:latin typeface="JetBrains Mono"/>
                <a:ea typeface="JetBrains Mono"/>
                <a:cs typeface="JetBrains Mono"/>
                <a:sym typeface="JetBrains Mono"/>
              </a:defRPr>
            </a:lvl3pPr>
            <a:lvl4pPr indent="-317500" lvl="3" marL="18288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JetBrains Mono"/>
                <a:ea typeface="JetBrains Mono"/>
                <a:cs typeface="JetBrains Mono"/>
                <a:sym typeface="JetBrains Mono"/>
              </a:defRPr>
            </a:lvl4pPr>
            <a:lvl5pPr indent="-317500" lvl="4" marL="2286000" marR="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JetBrains Mono"/>
                <a:ea typeface="JetBrains Mono"/>
                <a:cs typeface="JetBrains Mono"/>
                <a:sym typeface="JetBrains Mono"/>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JetBrains Mono"/>
                <a:ea typeface="JetBrains Mono"/>
                <a:cs typeface="JetBrains Mono"/>
                <a:sym typeface="JetBrains Mono"/>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888888"/>
                </a:solidFill>
                <a:latin typeface="JetBrains Mono"/>
                <a:ea typeface="JetBrains Mono"/>
                <a:cs typeface="JetBrains Mono"/>
                <a:sym typeface="JetBrains Mono"/>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888888"/>
                </a:solidFill>
                <a:latin typeface="JetBrains Mono"/>
                <a:ea typeface="JetBrains Mono"/>
                <a:cs typeface="JetBrains Mono"/>
                <a:sym typeface="JetBrains Mono"/>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JetBrains Mono"/>
                <a:ea typeface="JetBrains Mono"/>
                <a:cs typeface="JetBrains Mono"/>
                <a:sym typeface="JetBrains Mono"/>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JetBrains Mono"/>
                <a:ea typeface="JetBrains Mono"/>
                <a:cs typeface="JetBrains Mono"/>
                <a:sym typeface="JetBrains Mon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aiacademy.tw/yolo-v4-intro/"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hyperlink" Target="https://arxiv.org/abs/1612.08242" TargetMode="Externa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hyperlink" Target="https://aiacademy.tw/yolo-v4-intro/"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hyperlink" Target="https://arxiv.org/abs/1911.11929" TargetMode="Externa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hyperlink" Target="https://arxiv.org/abs/1612.08242" TargetMode="Externa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arxiv.org/abs/1612.08242" TargetMode="External"/><Relationship Id="rId4" Type="http://schemas.openxmlformats.org/officeDocument/2006/relationships/image" Target="../media/image24.png"/><Relationship Id="rId5"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hyperlink" Target="https://deepschool-pro.notion.site/deepschool-pro/YOLO-history-Part-5-4c18fe7d29b6432dbcc53d38e0c534ae" TargetMode="External"/><Relationship Id="rId4" Type="http://schemas.openxmlformats.org/officeDocument/2006/relationships/hyperlink" Target="https://deepschool-pro.notion.site/deepschool-pro/YOLO-history-Part-5-4c18fe7d29b6432dbcc53d38e0c534ae" TargetMode="External"/><Relationship Id="rId5" Type="http://schemas.openxmlformats.org/officeDocument/2006/relationships/image" Target="../media/image27.png"/><Relationship Id="rId6"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arxiv.org/abs/2209.02976" TargetMode="Externa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hyperlink" Target="https://arxiv.org/abs/2304.00501"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arxiv.org/pdf/2207.02696" TargetMode="Externa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6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hyperlink" Target="https://arxiv.org/pdf/2402.1361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0.png"/><Relationship Id="rId4" Type="http://schemas.openxmlformats.org/officeDocument/2006/relationships/hyperlink" Target="https://article.stunningvisionai.com/yolov9-architectur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hyperlink" Target="https://arxiv.org/pdf/2405.14458" TargetMode="Externa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hyperlink" Target="https://medium.com/@nikhil-rao-20/yolov11-explained-next-level-object-detection-with-enhanced-speed-and-accuracy-2dbe2d376f71" TargetMode="Externa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5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hyperlink" Target="https://arxiv.org/abs/2411.00201"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hyperlink" Target="https://arxiv.org/abs/1808.01244"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2.png"/><Relationship Id="rId6"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48.png"/><Relationship Id="rId4" Type="http://schemas.openxmlformats.org/officeDocument/2006/relationships/image" Target="../media/image51.png"/><Relationship Id="rId5" Type="http://schemas.openxmlformats.org/officeDocument/2006/relationships/image" Target="../media/image58.png"/><Relationship Id="rId6"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arxiv.org/abs/1904.08189" TargetMode="Externa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3.png"/><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3.png"/><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arxiv.org/abs/1912.02424"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arxiv.org/abs/2007.08103"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hyperlink" Target="https://arxiv.org/abs/2103.14259" TargetMode="External"/><Relationship Id="rId4" Type="http://schemas.openxmlformats.org/officeDocument/2006/relationships/hyperlink" Target="https://arxiv.org/pdf/2107.0843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hyperlink" Target="https://doi.org/10.48550/arXiv.1804.0276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7"/>
          <p:cNvSpPr txBox="1"/>
          <p:nvPr>
            <p:ph idx="1" type="body"/>
          </p:nvPr>
        </p:nvSpPr>
        <p:spPr>
          <a:xfrm>
            <a:off x="546550" y="3843925"/>
            <a:ext cx="4581900" cy="11253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Clr>
                <a:srgbClr val="EDECED"/>
              </a:buClr>
              <a:buSzPts val="4100"/>
              <a:buNone/>
            </a:pPr>
            <a:r>
              <a:rPr lang="en" sz="2600"/>
              <a:t>Задача детекции.</a:t>
            </a:r>
            <a:endParaRPr sz="2600"/>
          </a:p>
          <a:p>
            <a:pPr indent="0" lvl="0" marL="0" rtl="0" algn="l">
              <a:lnSpc>
                <a:spcPct val="90000"/>
              </a:lnSpc>
              <a:spcBef>
                <a:spcPts val="0"/>
              </a:spcBef>
              <a:spcAft>
                <a:spcPts val="0"/>
              </a:spcAft>
              <a:buClr>
                <a:srgbClr val="EDECED"/>
              </a:buClr>
              <a:buSzPts val="4100"/>
              <a:buNone/>
            </a:pPr>
            <a:r>
              <a:rPr lang="en" sz="2600"/>
              <a:t> Обзор моделей. Часть 2.</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 Несколько фактов.</a:t>
            </a:r>
            <a:endParaRPr sz="3300">
              <a:latin typeface="Wix Madefor Display"/>
              <a:ea typeface="Wix Madefor Display"/>
              <a:cs typeface="Wix Madefor Display"/>
              <a:sym typeface="Wix Madefor Display"/>
            </a:endParaRPr>
          </a:p>
        </p:txBody>
      </p:sp>
      <p:sp>
        <p:nvSpPr>
          <p:cNvPr id="211" name="Google Shape;211;p36"/>
          <p:cNvSpPr txBox="1"/>
          <p:nvPr>
            <p:ph idx="3" type="body"/>
          </p:nvPr>
        </p:nvSpPr>
        <p:spPr>
          <a:xfrm>
            <a:off x="352425" y="977800"/>
            <a:ext cx="6962700" cy="28005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YOLO — cемейство real-time моделей детекци, которые изначально спроектированы так, чтобы обеспечивать высокую скорость работы с минимальной потерей точности.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В отличии от остальных детекторов 15-18 годов, </a:t>
            </a:r>
            <a:r>
              <a:rPr lang="en" sz="1300">
                <a:latin typeface="JetBrains Mono"/>
                <a:ea typeface="JetBrains Mono"/>
                <a:cs typeface="JetBrains Mono"/>
                <a:sym typeface="JetBrains Mono"/>
              </a:rPr>
              <a:t>первые версии </a:t>
            </a:r>
            <a:r>
              <a:rPr lang="en" sz="1300">
                <a:latin typeface="JetBrains Mono"/>
                <a:ea typeface="JetBrains Mono"/>
                <a:cs typeface="JetBrains Mono"/>
                <a:sym typeface="JetBrains Mono"/>
              </a:rPr>
              <a:t>используют собственную backbone модель — Darknet. Её главная особенность — маленький размер (существует в двух вариациях 19 и 53 слоя).</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Также как у EfficientDet, YOLO архитектуры легко адаптируются под различные задачи. Обычно размеры моделей обозначаются буквами (n, m, s, l, x) в порядке увеличения модели. Модели для картинок большого размера обозначаются припиской “6” или -P. Например YOLOv5n6 или YOLOv4-P7.</a:t>
            </a:r>
            <a:endParaRPr sz="1300">
              <a:latin typeface="JetBrains Mono"/>
              <a:ea typeface="JetBrains Mono"/>
              <a:cs typeface="JetBrains Mono"/>
              <a:sym typeface="JetBrains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 Несколько фактов.</a:t>
            </a:r>
            <a:endParaRPr sz="3300">
              <a:latin typeface="Wix Madefor Display"/>
              <a:ea typeface="Wix Madefor Display"/>
              <a:cs typeface="Wix Madefor Display"/>
              <a:sym typeface="Wix Madefor Display"/>
            </a:endParaRPr>
          </a:p>
        </p:txBody>
      </p:sp>
      <p:sp>
        <p:nvSpPr>
          <p:cNvPr id="217" name="Google Shape;217;p37"/>
          <p:cNvSpPr txBox="1"/>
          <p:nvPr>
            <p:ph idx="3" type="body"/>
          </p:nvPr>
        </p:nvSpPr>
        <p:spPr>
          <a:xfrm>
            <a:off x="352425" y="977800"/>
            <a:ext cx="6962700" cy="39513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YOLO — cемейство real-time моделей детекци, которые изначально спроектированы так, чтобы обеспечивать высокую скорость работы с минимальной потерей точности.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В отличии от остальных детекторов 15-18 годов, первые версии используют собственную backbone модель — Darknet. Её главная особенность — маленький размер (существует в двух вариациях 19 и 53 слоя).</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Также как у EfficientDet, YOLO архитектуры легко адаптируются под различные задачи. Обычно размеры моделей обозначаются буквами (n, m, s, l, x) в порядке увеличения модели. Модели для картинок большого размера обозначаются припиской “6” или -P. Например YOLOv5n6 или YOLOv4-P7.</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Это самое популярное и самое простое в использовании семейство детекторов.</a:t>
            </a:r>
            <a:endParaRPr sz="1300">
              <a:latin typeface="JetBrains Mono"/>
              <a:ea typeface="JetBrains Mono"/>
              <a:cs typeface="JetBrains Mono"/>
              <a:sym typeface="JetBrains Mono"/>
            </a:endParaRPr>
          </a:p>
          <a:p>
            <a:pPr indent="-311150" lvl="0" marL="9144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Ultralytics,</a:t>
            </a:r>
            <a:endParaRPr sz="1300">
              <a:latin typeface="JetBrains Mono"/>
              <a:ea typeface="JetBrains Mono"/>
              <a:cs typeface="JetBrains Mono"/>
              <a:sym typeface="JetBrains Mono"/>
            </a:endParaRPr>
          </a:p>
          <a:p>
            <a:pPr indent="-311150" lvl="0" marL="9144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mmdetection,</a:t>
            </a:r>
            <a:endParaRPr sz="1300">
              <a:latin typeface="JetBrains Mono"/>
              <a:ea typeface="JetBrains Mono"/>
              <a:cs typeface="JetBrains Mono"/>
              <a:sym typeface="JetBrains Mono"/>
            </a:endParaRPr>
          </a:p>
          <a:p>
            <a:pPr indent="-311150" lvl="0" marL="9144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Буквально у каждой модели есть код от авторов.</a:t>
            </a:r>
            <a:endParaRPr sz="1300">
              <a:latin typeface="JetBrains Mono"/>
              <a:ea typeface="JetBrains Mono"/>
              <a:cs typeface="JetBrains Mono"/>
              <a:sym typeface="JetBrains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YOLOv3. </a:t>
            </a:r>
            <a:r>
              <a:rPr lang="en" sz="3300">
                <a:latin typeface="Wix Madefor Display"/>
                <a:ea typeface="Wix Madefor Display"/>
                <a:cs typeface="Wix Madefor Display"/>
                <a:sym typeface="Wix Madefor Display"/>
              </a:rPr>
              <a:t>Сквозь</a:t>
            </a:r>
            <a:r>
              <a:rPr lang="en" sz="3300">
                <a:latin typeface="Wix Madefor Display"/>
                <a:ea typeface="Wix Madefor Display"/>
                <a:cs typeface="Wix Madefor Display"/>
                <a:sym typeface="Wix Madefor Display"/>
              </a:rPr>
              <a:t> модели.</a:t>
            </a:r>
            <a:endParaRPr sz="3300">
              <a:latin typeface="Wix Madefor Display"/>
              <a:ea typeface="Wix Madefor Display"/>
              <a:cs typeface="Wix Madefor Display"/>
              <a:sym typeface="Wix Madefor Display"/>
            </a:endParaRPr>
          </a:p>
        </p:txBody>
      </p:sp>
      <p:pic>
        <p:nvPicPr>
          <p:cNvPr id="223" name="Google Shape;223;p38"/>
          <p:cNvPicPr preferRelativeResize="0"/>
          <p:nvPr/>
        </p:nvPicPr>
        <p:blipFill>
          <a:blip r:embed="rId3">
            <a:alphaModFix/>
          </a:blip>
          <a:stretch>
            <a:fillRect/>
          </a:stretch>
        </p:blipFill>
        <p:spPr>
          <a:xfrm>
            <a:off x="1487263" y="1300950"/>
            <a:ext cx="6169474" cy="3389526"/>
          </a:xfrm>
          <a:prstGeom prst="rect">
            <a:avLst/>
          </a:prstGeom>
          <a:noFill/>
          <a:ln>
            <a:noFill/>
          </a:ln>
        </p:spPr>
      </p:pic>
      <p:sp>
        <p:nvSpPr>
          <p:cNvPr id="224" name="Google Shape;224;p38"/>
          <p:cNvSpPr txBox="1"/>
          <p:nvPr/>
        </p:nvSpPr>
        <p:spPr>
          <a:xfrm>
            <a:off x="2781288" y="4744225"/>
            <a:ext cx="35814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u="sng">
                <a:solidFill>
                  <a:schemeClr val="hlink"/>
                </a:solidFill>
                <a:latin typeface="JetBrains Mono"/>
                <a:ea typeface="JetBrains Mono"/>
                <a:cs typeface="JetBrains Mono"/>
                <a:sym typeface="JetBrains Mono"/>
                <a:hlinkClick r:id="rId4"/>
              </a:rPr>
              <a:t>https://aiacademy.tw/yolo-v4-intro/</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YOLOv3/v2. Output.</a:t>
            </a:r>
            <a:endParaRPr sz="3300">
              <a:latin typeface="Wix Madefor Display"/>
              <a:ea typeface="Wix Madefor Display"/>
              <a:cs typeface="Wix Madefor Display"/>
              <a:sym typeface="Wix Madefor Display"/>
            </a:endParaRPr>
          </a:p>
        </p:txBody>
      </p:sp>
      <p:sp>
        <p:nvSpPr>
          <p:cNvPr id="230" name="Google Shape;230;p39"/>
          <p:cNvSpPr txBox="1"/>
          <p:nvPr>
            <p:ph idx="3" type="body"/>
          </p:nvPr>
        </p:nvSpPr>
        <p:spPr>
          <a:xfrm>
            <a:off x="352425" y="977800"/>
            <a:ext cx="3397500" cy="2340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YOLOv2 и v3 предсказывали смещения для якорей.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Где,</a:t>
            </a:r>
            <a:endParaRPr sz="1300">
              <a:latin typeface="JetBrains Mono"/>
              <a:ea typeface="JetBrains Mono"/>
              <a:cs typeface="JetBrains Mono"/>
              <a:sym typeface="JetBrains Mono"/>
            </a:endParaRPr>
          </a:p>
          <a:p>
            <a:pPr indent="-311150" lvl="0" marL="3429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t</a:t>
            </a:r>
            <a:r>
              <a:rPr baseline="-25000" lang="en" sz="1300">
                <a:latin typeface="JetBrains Mono"/>
                <a:ea typeface="JetBrains Mono"/>
                <a:cs typeface="JetBrains Mono"/>
                <a:sym typeface="JetBrains Mono"/>
              </a:rPr>
              <a:t>x</a:t>
            </a:r>
            <a:r>
              <a:rPr lang="en" sz="1300">
                <a:latin typeface="JetBrains Mono"/>
                <a:ea typeface="JetBrains Mono"/>
                <a:cs typeface="JetBrains Mono"/>
                <a:sym typeface="JetBrains Mono"/>
              </a:rPr>
              <a:t>, t</a:t>
            </a:r>
            <a:r>
              <a:rPr baseline="-25000" lang="en" sz="1300">
                <a:latin typeface="JetBrains Mono"/>
                <a:ea typeface="JetBrains Mono"/>
                <a:cs typeface="JetBrains Mono"/>
                <a:sym typeface="JetBrains Mono"/>
              </a:rPr>
              <a:t>y</a:t>
            </a:r>
            <a:r>
              <a:rPr lang="en" sz="1300">
                <a:latin typeface="JetBrains Mono"/>
                <a:ea typeface="JetBrains Mono"/>
                <a:cs typeface="JetBrains Mono"/>
                <a:sym typeface="JetBrains Mono"/>
              </a:rPr>
              <a:t>, t</a:t>
            </a:r>
            <a:r>
              <a:rPr baseline="-25000" lang="en" sz="1300">
                <a:latin typeface="JetBrains Mono"/>
                <a:ea typeface="JetBrains Mono"/>
                <a:cs typeface="JetBrains Mono"/>
                <a:sym typeface="JetBrains Mono"/>
              </a:rPr>
              <a:t>w</a:t>
            </a:r>
            <a:r>
              <a:rPr lang="en" sz="1300">
                <a:latin typeface="JetBrains Mono"/>
                <a:ea typeface="JetBrains Mono"/>
                <a:cs typeface="JetBrains Mono"/>
                <a:sym typeface="JetBrains Mono"/>
              </a:rPr>
              <a:t>, t</a:t>
            </a:r>
            <a:r>
              <a:rPr baseline="-25000" lang="en" sz="1300">
                <a:latin typeface="JetBrains Mono"/>
                <a:ea typeface="JetBrains Mono"/>
                <a:cs typeface="JetBrains Mono"/>
                <a:sym typeface="JetBrains Mono"/>
              </a:rPr>
              <a:t>h</a:t>
            </a:r>
            <a:r>
              <a:rPr lang="en" sz="1300">
                <a:latin typeface="JetBrains Mono"/>
                <a:ea typeface="JetBrains Mono"/>
                <a:cs typeface="JetBrains Mono"/>
                <a:sym typeface="JetBrains Mono"/>
              </a:rPr>
              <a:t> — предсказания модели, </a:t>
            </a:r>
            <a:endParaRPr sz="1300">
              <a:latin typeface="JetBrains Mono"/>
              <a:ea typeface="JetBrains Mono"/>
              <a:cs typeface="JetBrains Mono"/>
              <a:sym typeface="JetBrains Mono"/>
            </a:endParaRPr>
          </a:p>
          <a:p>
            <a:pPr indent="-311150" lvl="0" marL="3429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c</a:t>
            </a:r>
            <a:r>
              <a:rPr baseline="-25000" lang="en" sz="1300">
                <a:latin typeface="JetBrains Mono"/>
                <a:ea typeface="JetBrains Mono"/>
                <a:cs typeface="JetBrains Mono"/>
                <a:sym typeface="JetBrains Mono"/>
              </a:rPr>
              <a:t>x</a:t>
            </a:r>
            <a:r>
              <a:rPr lang="en" sz="1300">
                <a:latin typeface="JetBrains Mono"/>
                <a:ea typeface="JetBrains Mono"/>
                <a:cs typeface="JetBrains Mono"/>
                <a:sym typeface="JetBrains Mono"/>
              </a:rPr>
              <a:t>,c</a:t>
            </a:r>
            <a:r>
              <a:rPr baseline="-25000" lang="en" sz="1300">
                <a:latin typeface="JetBrains Mono"/>
                <a:ea typeface="JetBrains Mono"/>
                <a:cs typeface="JetBrains Mono"/>
                <a:sym typeface="JetBrains Mono"/>
              </a:rPr>
              <a:t>y</a:t>
            </a:r>
            <a:r>
              <a:rPr lang="en" sz="1300">
                <a:latin typeface="JetBrains Mono"/>
                <a:ea typeface="JetBrains Mono"/>
                <a:cs typeface="JetBrains Mono"/>
                <a:sym typeface="JetBrains Mono"/>
              </a:rPr>
              <a:t> — координаты левого верхнего угла ячейки,</a:t>
            </a:r>
            <a:endParaRPr sz="1300">
              <a:latin typeface="JetBrains Mono"/>
              <a:ea typeface="JetBrains Mono"/>
              <a:cs typeface="JetBrains Mono"/>
              <a:sym typeface="JetBrains Mono"/>
            </a:endParaRPr>
          </a:p>
          <a:p>
            <a:pPr indent="-311150" lvl="0" marL="3429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p</a:t>
            </a:r>
            <a:r>
              <a:rPr baseline="-25000" lang="en" sz="1300">
                <a:latin typeface="JetBrains Mono"/>
                <a:ea typeface="JetBrains Mono"/>
                <a:cs typeface="JetBrains Mono"/>
                <a:sym typeface="JetBrains Mono"/>
              </a:rPr>
              <a:t>w</a:t>
            </a:r>
            <a:r>
              <a:rPr lang="en" sz="1300">
                <a:latin typeface="JetBrains Mono"/>
                <a:ea typeface="JetBrains Mono"/>
                <a:cs typeface="JetBrains Mono"/>
                <a:sym typeface="JetBrains Mono"/>
              </a:rPr>
              <a:t>, p</a:t>
            </a:r>
            <a:r>
              <a:rPr baseline="-25000" lang="en" sz="1300">
                <a:latin typeface="JetBrains Mono"/>
                <a:ea typeface="JetBrains Mono"/>
                <a:cs typeface="JetBrains Mono"/>
                <a:sym typeface="JetBrains Mono"/>
              </a:rPr>
              <a:t>h</a:t>
            </a:r>
            <a:r>
              <a:rPr lang="en" sz="1300">
                <a:latin typeface="JetBrains Mono"/>
                <a:ea typeface="JetBrains Mono"/>
                <a:cs typeface="JetBrains Mono"/>
                <a:sym typeface="JetBrains Mono"/>
              </a:rPr>
              <a:t> — априорные значения высоты и ширины анкера,</a:t>
            </a:r>
            <a:endParaRPr sz="1300">
              <a:latin typeface="JetBrains Mono"/>
              <a:ea typeface="JetBrains Mono"/>
              <a:cs typeface="JetBrains Mono"/>
              <a:sym typeface="JetBrains Mono"/>
            </a:endParaRPr>
          </a:p>
          <a:p>
            <a:pPr indent="-311150" lvl="0" marL="3429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σ</a:t>
            </a:r>
            <a:r>
              <a:rPr lang="en" sz="1300">
                <a:latin typeface="JetBrains Mono"/>
                <a:ea typeface="JetBrains Mono"/>
                <a:cs typeface="JetBrains Mono"/>
                <a:sym typeface="JetBrains Mono"/>
              </a:rPr>
              <a:t> — сигмойда.</a:t>
            </a:r>
            <a:endParaRPr sz="1300">
              <a:latin typeface="JetBrains Mono"/>
              <a:ea typeface="JetBrains Mono"/>
              <a:cs typeface="JetBrains Mono"/>
              <a:sym typeface="JetBrains Mono"/>
            </a:endParaRPr>
          </a:p>
        </p:txBody>
      </p:sp>
      <p:sp>
        <p:nvSpPr>
          <p:cNvPr id="231" name="Google Shape;231;p39"/>
          <p:cNvSpPr txBox="1"/>
          <p:nvPr/>
        </p:nvSpPr>
        <p:spPr>
          <a:xfrm>
            <a:off x="4304550" y="4351525"/>
            <a:ext cx="3581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YOLO9000: Better, Faster, Stronger</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https://arxiv.org/abs/1612.08242</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32" name="Google Shape;232;p39"/>
          <p:cNvPicPr preferRelativeResize="0"/>
          <p:nvPr/>
        </p:nvPicPr>
        <p:blipFill rotWithShape="1">
          <a:blip r:embed="rId4">
            <a:alphaModFix/>
          </a:blip>
          <a:srcRect b="0" l="1380" r="0" t="3530"/>
          <a:stretch/>
        </p:blipFill>
        <p:spPr>
          <a:xfrm>
            <a:off x="3825825" y="929575"/>
            <a:ext cx="4538875" cy="3421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40"/>
          <p:cNvPicPr preferRelativeResize="0"/>
          <p:nvPr/>
        </p:nvPicPr>
        <p:blipFill>
          <a:blip r:embed="rId3">
            <a:alphaModFix/>
          </a:blip>
          <a:stretch>
            <a:fillRect/>
          </a:stretch>
        </p:blipFill>
        <p:spPr>
          <a:xfrm>
            <a:off x="1708015" y="892250"/>
            <a:ext cx="5255383" cy="3947226"/>
          </a:xfrm>
          <a:prstGeom prst="rect">
            <a:avLst/>
          </a:prstGeom>
          <a:noFill/>
          <a:ln>
            <a:noFill/>
          </a:ln>
        </p:spPr>
      </p:pic>
      <p:sp>
        <p:nvSpPr>
          <p:cNvPr id="238" name="Google Shape;238;p4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YOLOv4. Сквозь модели.</a:t>
            </a:r>
            <a:endParaRPr sz="3300">
              <a:latin typeface="Wix Madefor Display"/>
              <a:ea typeface="Wix Madefor Display"/>
              <a:cs typeface="Wix Madefor Display"/>
              <a:sym typeface="Wix Madefor Display"/>
            </a:endParaRPr>
          </a:p>
        </p:txBody>
      </p:sp>
      <p:sp>
        <p:nvSpPr>
          <p:cNvPr id="239" name="Google Shape;239;p40"/>
          <p:cNvSpPr txBox="1"/>
          <p:nvPr/>
        </p:nvSpPr>
        <p:spPr>
          <a:xfrm>
            <a:off x="2545000" y="4839475"/>
            <a:ext cx="35814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u="sng">
                <a:solidFill>
                  <a:schemeClr val="hlink"/>
                </a:solidFill>
                <a:latin typeface="JetBrains Mono"/>
                <a:ea typeface="JetBrains Mono"/>
                <a:cs typeface="JetBrains Mono"/>
                <a:sym typeface="JetBrains Mono"/>
                <a:hlinkClick r:id="rId4"/>
              </a:rPr>
              <a:t>https://aiacademy.tw/yolo-v4-intro/</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YOLOv4. Сквозь модели.</a:t>
            </a:r>
            <a:endParaRPr sz="3300">
              <a:latin typeface="Wix Madefor Display"/>
              <a:ea typeface="Wix Madefor Display"/>
              <a:cs typeface="Wix Madefor Display"/>
              <a:sym typeface="Wix Madefor Display"/>
            </a:endParaRPr>
          </a:p>
        </p:txBody>
      </p:sp>
      <p:sp>
        <p:nvSpPr>
          <p:cNvPr id="245" name="Google Shape;245;p41"/>
          <p:cNvSpPr txBox="1"/>
          <p:nvPr/>
        </p:nvSpPr>
        <p:spPr>
          <a:xfrm>
            <a:off x="2781300" y="4721575"/>
            <a:ext cx="3581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CSPNet: A New Backbone that can Enhance Learning Capability of CNN</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https://arxiv.org/abs/1911.11929</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46" name="Google Shape;246;p41"/>
          <p:cNvPicPr preferRelativeResize="0"/>
          <p:nvPr/>
        </p:nvPicPr>
        <p:blipFill>
          <a:blip r:embed="rId4">
            <a:alphaModFix/>
          </a:blip>
          <a:stretch>
            <a:fillRect/>
          </a:stretch>
        </p:blipFill>
        <p:spPr>
          <a:xfrm>
            <a:off x="3095013" y="957777"/>
            <a:ext cx="2953976" cy="36424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YOLOv4. Output.</a:t>
            </a:r>
            <a:endParaRPr sz="3300">
              <a:latin typeface="Wix Madefor Display"/>
              <a:ea typeface="Wix Madefor Display"/>
              <a:cs typeface="Wix Madefor Display"/>
              <a:sym typeface="Wix Madefor Display"/>
            </a:endParaRPr>
          </a:p>
        </p:txBody>
      </p:sp>
      <p:sp>
        <p:nvSpPr>
          <p:cNvPr id="252" name="Google Shape;252;p42"/>
          <p:cNvSpPr txBox="1"/>
          <p:nvPr>
            <p:ph idx="3" type="body"/>
          </p:nvPr>
        </p:nvSpPr>
        <p:spPr>
          <a:xfrm>
            <a:off x="352425" y="977800"/>
            <a:ext cx="3473400" cy="1212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Оказалось, что способ предсказания смещений из YOLOv3 работает плохо, если истинная координата центра ббокса находится на границе ячейки: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b</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=c</a:t>
            </a:r>
            <a:r>
              <a:rPr baseline="-25000" lang="en" sz="1100">
                <a:latin typeface="JetBrains Mono"/>
                <a:ea typeface="JetBrains Mono"/>
                <a:cs typeface="JetBrains Mono"/>
                <a:sym typeface="JetBrains Mono"/>
              </a:rPr>
              <a:t>x </a:t>
            </a:r>
            <a:r>
              <a:rPr lang="en" sz="1100">
                <a:latin typeface="JetBrains Mono"/>
                <a:ea typeface="JetBrains Mono"/>
                <a:cs typeface="JetBrains Mono"/>
                <a:sym typeface="JetBrains Mono"/>
              </a:rPr>
              <a:t>или b</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=c</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a:t>
            </a:r>
            <a:r>
              <a:rPr baseline="-25000" lang="en" sz="1100">
                <a:latin typeface="JetBrains Mono"/>
                <a:ea typeface="JetBrains Mono"/>
                <a:cs typeface="JetBrains Mono"/>
                <a:sym typeface="JetBrains Mono"/>
              </a:rPr>
              <a:t> </a:t>
            </a:r>
            <a:r>
              <a:rPr lang="en" sz="1100">
                <a:latin typeface="JetBrains Mono"/>
                <a:ea typeface="JetBrains Mono"/>
                <a:cs typeface="JetBrains Mono"/>
                <a:sym typeface="JetBrains Mono"/>
              </a:rPr>
              <a:t>1.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Другими словами t должен быть ±∞. </a:t>
            </a:r>
            <a:endParaRPr sz="1300">
              <a:latin typeface="JetBrains Mono"/>
              <a:ea typeface="JetBrains Mono"/>
              <a:cs typeface="JetBrains Mono"/>
              <a:sym typeface="JetBrains Mono"/>
            </a:endParaRPr>
          </a:p>
        </p:txBody>
      </p:sp>
      <p:sp>
        <p:nvSpPr>
          <p:cNvPr id="253" name="Google Shape;253;p42"/>
          <p:cNvSpPr txBox="1"/>
          <p:nvPr/>
        </p:nvSpPr>
        <p:spPr>
          <a:xfrm>
            <a:off x="4304550" y="4351525"/>
            <a:ext cx="3581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YOLO9000: Better, Faster, Stronger</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https://arxiv.org/abs/1612.08242</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54" name="Google Shape;254;p42"/>
          <p:cNvPicPr preferRelativeResize="0"/>
          <p:nvPr/>
        </p:nvPicPr>
        <p:blipFill rotWithShape="1">
          <a:blip r:embed="rId4">
            <a:alphaModFix/>
          </a:blip>
          <a:srcRect b="0" l="1380" r="0" t="3530"/>
          <a:stretch/>
        </p:blipFill>
        <p:spPr>
          <a:xfrm>
            <a:off x="3825825" y="929575"/>
            <a:ext cx="4538875" cy="3421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YOLOv4. Output.</a:t>
            </a:r>
            <a:endParaRPr sz="3300">
              <a:latin typeface="Wix Madefor Display"/>
              <a:ea typeface="Wix Madefor Display"/>
              <a:cs typeface="Wix Madefor Display"/>
              <a:sym typeface="Wix Madefor Display"/>
            </a:endParaRPr>
          </a:p>
        </p:txBody>
      </p:sp>
      <p:sp>
        <p:nvSpPr>
          <p:cNvPr id="260" name="Google Shape;260;p43"/>
          <p:cNvSpPr txBox="1"/>
          <p:nvPr>
            <p:ph idx="3" type="body"/>
          </p:nvPr>
        </p:nvSpPr>
        <p:spPr>
          <a:xfrm>
            <a:off x="352425" y="977800"/>
            <a:ext cx="3473400" cy="1601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Оказалось, что способ предсказания смещений из YOLOv3 работает плохо, если истинная координата центра ббокса находится на границе ячейки: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b</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=c</a:t>
            </a:r>
            <a:r>
              <a:rPr baseline="-25000" lang="en" sz="1100">
                <a:latin typeface="JetBrains Mono"/>
                <a:ea typeface="JetBrains Mono"/>
                <a:cs typeface="JetBrains Mono"/>
                <a:sym typeface="JetBrains Mono"/>
              </a:rPr>
              <a:t>x </a:t>
            </a:r>
            <a:r>
              <a:rPr lang="en" sz="1100">
                <a:latin typeface="JetBrains Mono"/>
                <a:ea typeface="JetBrains Mono"/>
                <a:cs typeface="JetBrains Mono"/>
                <a:sym typeface="JetBrains Mono"/>
              </a:rPr>
              <a:t>или b</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=c</a:t>
            </a:r>
            <a:r>
              <a:rPr baseline="-25000" lang="en" sz="1100">
                <a:latin typeface="JetBrains Mono"/>
                <a:ea typeface="JetBrains Mono"/>
                <a:cs typeface="JetBrains Mono"/>
                <a:sym typeface="JetBrains Mono"/>
              </a:rPr>
              <a:t>x</a:t>
            </a:r>
            <a:r>
              <a:rPr lang="en" sz="1100">
                <a:latin typeface="JetBrains Mono"/>
                <a:ea typeface="JetBrains Mono"/>
                <a:cs typeface="JetBrains Mono"/>
                <a:sym typeface="JetBrains Mono"/>
              </a:rPr>
              <a:t>+</a:t>
            </a:r>
            <a:r>
              <a:rPr baseline="-25000" lang="en" sz="1100">
                <a:latin typeface="JetBrains Mono"/>
                <a:ea typeface="JetBrains Mono"/>
                <a:cs typeface="JetBrains Mono"/>
                <a:sym typeface="JetBrains Mono"/>
              </a:rPr>
              <a:t> </a:t>
            </a:r>
            <a:r>
              <a:rPr lang="en" sz="1100">
                <a:latin typeface="JetBrains Mono"/>
                <a:ea typeface="JetBrains Mono"/>
                <a:cs typeface="JetBrains Mono"/>
                <a:sym typeface="JetBrains Mono"/>
              </a:rPr>
              <a:t>1.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100">
                <a:latin typeface="JetBrains Mono"/>
                <a:ea typeface="JetBrains Mono"/>
                <a:cs typeface="JetBrains Mono"/>
                <a:sym typeface="JetBrains Mono"/>
              </a:rPr>
              <a:t>Другими словами t должен быть ±∞.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100">
                <a:latin typeface="JetBrains Mono"/>
                <a:ea typeface="JetBrains Mono"/>
                <a:cs typeface="JetBrains Mono"/>
                <a:sym typeface="JetBrains Mono"/>
              </a:rPr>
              <a:t>Введем константу S &gt; 1:</a:t>
            </a:r>
            <a:endParaRPr sz="1100">
              <a:latin typeface="JetBrains Mono"/>
              <a:ea typeface="JetBrains Mono"/>
              <a:cs typeface="JetBrains Mono"/>
              <a:sym typeface="JetBrains Mono"/>
            </a:endParaRPr>
          </a:p>
        </p:txBody>
      </p:sp>
      <p:sp>
        <p:nvSpPr>
          <p:cNvPr id="261" name="Google Shape;261;p43"/>
          <p:cNvSpPr txBox="1"/>
          <p:nvPr/>
        </p:nvSpPr>
        <p:spPr>
          <a:xfrm>
            <a:off x="4304550" y="4351525"/>
            <a:ext cx="3581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YOLO9000: Better, Faster, Stronger</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https://arxiv.org/abs/1612.08242</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62" name="Google Shape;262;p43"/>
          <p:cNvPicPr preferRelativeResize="0"/>
          <p:nvPr/>
        </p:nvPicPr>
        <p:blipFill rotWithShape="1">
          <a:blip r:embed="rId4">
            <a:alphaModFix/>
          </a:blip>
          <a:srcRect b="0" l="1380" r="0" t="3530"/>
          <a:stretch/>
        </p:blipFill>
        <p:spPr>
          <a:xfrm>
            <a:off x="3825825" y="929575"/>
            <a:ext cx="4538875" cy="3421949"/>
          </a:xfrm>
          <a:prstGeom prst="rect">
            <a:avLst/>
          </a:prstGeom>
          <a:noFill/>
          <a:ln>
            <a:noFill/>
          </a:ln>
        </p:spPr>
      </p:pic>
      <p:pic>
        <p:nvPicPr>
          <p:cNvPr id="263" name="Google Shape;263;p43"/>
          <p:cNvPicPr preferRelativeResize="0"/>
          <p:nvPr/>
        </p:nvPicPr>
        <p:blipFill>
          <a:blip r:embed="rId5">
            <a:alphaModFix/>
          </a:blip>
          <a:stretch>
            <a:fillRect/>
          </a:stretch>
        </p:blipFill>
        <p:spPr>
          <a:xfrm>
            <a:off x="407275" y="2665400"/>
            <a:ext cx="3273399" cy="20740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YOLOv5. Сквозь модели.</a:t>
            </a:r>
            <a:endParaRPr sz="3300">
              <a:latin typeface="Wix Madefor Display"/>
              <a:ea typeface="Wix Madefor Display"/>
              <a:cs typeface="Wix Madefor Display"/>
              <a:sym typeface="Wix Madefor Display"/>
            </a:endParaRPr>
          </a:p>
        </p:txBody>
      </p:sp>
      <p:sp>
        <p:nvSpPr>
          <p:cNvPr id="269" name="Google Shape;269;p44"/>
          <p:cNvSpPr txBox="1"/>
          <p:nvPr/>
        </p:nvSpPr>
        <p:spPr>
          <a:xfrm>
            <a:off x="2238373" y="4755600"/>
            <a:ext cx="4124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a:t>
            </a:r>
            <a:r>
              <a:rPr lang="en" sz="600" u="sng">
                <a:solidFill>
                  <a:schemeClr val="hlink"/>
                </a:solidFill>
                <a:latin typeface="JetBrains Mono"/>
                <a:ea typeface="JetBrains Mono"/>
                <a:cs typeface="JetBrains Mono"/>
                <a:sym typeface="JetBrains Mono"/>
                <a:hlinkClick r:id="rId3"/>
              </a:rPr>
              <a:t>h</a:t>
            </a:r>
            <a:r>
              <a:rPr lang="en" sz="600" u="sng">
                <a:solidFill>
                  <a:schemeClr val="hlink"/>
                </a:solidFill>
                <a:latin typeface="JetBrains Mono"/>
                <a:ea typeface="JetBrains Mono"/>
                <a:cs typeface="JetBrains Mono"/>
                <a:sym typeface="JetBrains Mono"/>
                <a:hlinkClick r:id="rId4"/>
              </a:rPr>
              <a:t>ttps://deepschool-pro.notion.site/deepschool-pro/YOLO-history-Part-5-4c18fe7d29b6432dbcc53d38e0c534ae</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70" name="Google Shape;270;p44"/>
          <p:cNvPicPr preferRelativeResize="0"/>
          <p:nvPr/>
        </p:nvPicPr>
        <p:blipFill>
          <a:blip r:embed="rId5">
            <a:alphaModFix/>
          </a:blip>
          <a:stretch>
            <a:fillRect/>
          </a:stretch>
        </p:blipFill>
        <p:spPr>
          <a:xfrm>
            <a:off x="4020975" y="924725"/>
            <a:ext cx="3922651" cy="3882275"/>
          </a:xfrm>
          <a:prstGeom prst="rect">
            <a:avLst/>
          </a:prstGeom>
          <a:noFill/>
          <a:ln>
            <a:noFill/>
          </a:ln>
        </p:spPr>
      </p:pic>
      <p:pic>
        <p:nvPicPr>
          <p:cNvPr id="271" name="Google Shape;271;p44"/>
          <p:cNvPicPr preferRelativeResize="0"/>
          <p:nvPr/>
        </p:nvPicPr>
        <p:blipFill>
          <a:blip r:embed="rId6">
            <a:alphaModFix/>
          </a:blip>
          <a:stretch>
            <a:fillRect/>
          </a:stretch>
        </p:blipFill>
        <p:spPr>
          <a:xfrm>
            <a:off x="304800" y="2158825"/>
            <a:ext cx="3716177" cy="264818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YOLOv5. Сквозь модели.</a:t>
            </a:r>
            <a:endParaRPr sz="3300">
              <a:latin typeface="Wix Madefor Display"/>
              <a:ea typeface="Wix Madefor Display"/>
              <a:cs typeface="Wix Madefor Display"/>
              <a:sym typeface="Wix Madefor Display"/>
            </a:endParaRPr>
          </a:p>
        </p:txBody>
      </p:sp>
      <p:sp>
        <p:nvSpPr>
          <p:cNvPr id="277" name="Google Shape;277;p45"/>
          <p:cNvSpPr txBox="1"/>
          <p:nvPr>
            <p:ph idx="3" type="body"/>
          </p:nvPr>
        </p:nvSpPr>
        <p:spPr>
          <a:xfrm>
            <a:off x="352425" y="977800"/>
            <a:ext cx="6819900" cy="2955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a:latin typeface="JetBrains Mono"/>
                <a:ea typeface="JetBrains Mono"/>
                <a:cs typeface="JetBrains Mono"/>
                <a:sym typeface="JetBrains Mono"/>
              </a:rPr>
              <a:t>Основная особенность модели – экосистема.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a:latin typeface="JetBrains Mono"/>
                <a:ea typeface="JetBrains Mono"/>
                <a:cs typeface="JetBrains Mono"/>
                <a:sym typeface="JetBrains Mono"/>
              </a:rPr>
              <a:t>Авторы модели компания Ultralytics, которая сразу создавала удобную среду. Вместе с </a:t>
            </a:r>
            <a:r>
              <a:rPr lang="en">
                <a:latin typeface="JetBrains Mono"/>
                <a:ea typeface="JetBrains Mono"/>
                <a:cs typeface="JetBrains Mono"/>
                <a:sym typeface="JetBrains Mono"/>
              </a:rPr>
              <a:t>моделью</a:t>
            </a:r>
            <a:r>
              <a:rPr lang="en">
                <a:latin typeface="JetBrains Mono"/>
                <a:ea typeface="JetBrains Mono"/>
                <a:cs typeface="JetBrains Mono"/>
                <a:sym typeface="JetBrains Mono"/>
              </a:rPr>
              <a:t>, авторы сделали:</a:t>
            </a:r>
            <a:endParaRPr>
              <a:latin typeface="JetBrains Mono"/>
              <a:ea typeface="JetBrains Mono"/>
              <a:cs typeface="JetBrains Mono"/>
              <a:sym typeface="JetBrains Mono"/>
            </a:endParaRPr>
          </a:p>
          <a:p>
            <a:pPr indent="-323850" lvl="0" marL="457200" rtl="0" algn="l">
              <a:lnSpc>
                <a:spcPct val="115000"/>
              </a:lnSpc>
              <a:spcBef>
                <a:spcPts val="0"/>
              </a:spcBef>
              <a:spcAft>
                <a:spcPts val="0"/>
              </a:spcAft>
              <a:buSzPts val="1500"/>
              <a:buFont typeface="JetBrains Mono"/>
              <a:buChar char="●"/>
            </a:pPr>
            <a:r>
              <a:rPr lang="en">
                <a:latin typeface="JetBrains Mono"/>
                <a:ea typeface="JetBrains Mono"/>
                <a:cs typeface="JetBrains Mono"/>
                <a:sym typeface="JetBrains Mono"/>
              </a:rPr>
              <a:t>Удобный интерфейс для использования модели: как запустить модель из коробки, обучить и сделать инференс,</a:t>
            </a:r>
            <a:endParaRPr>
              <a:latin typeface="JetBrains Mono"/>
              <a:ea typeface="JetBrains Mono"/>
              <a:cs typeface="JetBrains Mono"/>
              <a:sym typeface="JetBrains Mono"/>
            </a:endParaRPr>
          </a:p>
          <a:p>
            <a:pPr indent="-323850" lvl="0" marL="457200" rtl="0" algn="l">
              <a:lnSpc>
                <a:spcPct val="115000"/>
              </a:lnSpc>
              <a:spcBef>
                <a:spcPts val="0"/>
              </a:spcBef>
              <a:spcAft>
                <a:spcPts val="0"/>
              </a:spcAft>
              <a:buSzPts val="1500"/>
              <a:buFont typeface="JetBrains Mono"/>
              <a:buChar char="●"/>
            </a:pPr>
            <a:r>
              <a:rPr lang="en">
                <a:latin typeface="JetBrains Mono"/>
                <a:ea typeface="JetBrains Mono"/>
                <a:cs typeface="JetBrains Mono"/>
                <a:sym typeface="JetBrains Mono"/>
              </a:rPr>
              <a:t>Легкая конвертация в другие форматы (TensorRT и тд),</a:t>
            </a:r>
            <a:endParaRPr>
              <a:latin typeface="JetBrains Mono"/>
              <a:ea typeface="JetBrains Mono"/>
              <a:cs typeface="JetBrains Mono"/>
              <a:sym typeface="JetBrains Mono"/>
            </a:endParaRPr>
          </a:p>
          <a:p>
            <a:pPr indent="-323850" lvl="0" marL="457200" rtl="0" algn="l">
              <a:lnSpc>
                <a:spcPct val="115000"/>
              </a:lnSpc>
              <a:spcBef>
                <a:spcPts val="0"/>
              </a:spcBef>
              <a:spcAft>
                <a:spcPts val="0"/>
              </a:spcAft>
              <a:buSzPts val="1500"/>
              <a:buFont typeface="JetBrains Mono"/>
              <a:buChar char="●"/>
            </a:pPr>
            <a:r>
              <a:rPr lang="en">
                <a:latin typeface="JetBrains Mono"/>
                <a:ea typeface="JetBrains Mono"/>
                <a:cs typeface="JetBrains Mono"/>
                <a:sym typeface="JetBrains Mono"/>
              </a:rPr>
              <a:t>Есть связки с самыми популярными сервисами мониторинга (например clearml),</a:t>
            </a:r>
            <a:endParaRPr>
              <a:latin typeface="JetBrains Mono"/>
              <a:ea typeface="JetBrains Mono"/>
              <a:cs typeface="JetBrains Mono"/>
              <a:sym typeface="JetBrains Mono"/>
            </a:endParaRPr>
          </a:p>
          <a:p>
            <a:pPr indent="-323850" lvl="0" marL="457200" rtl="0" algn="l">
              <a:lnSpc>
                <a:spcPct val="115000"/>
              </a:lnSpc>
              <a:spcBef>
                <a:spcPts val="0"/>
              </a:spcBef>
              <a:spcAft>
                <a:spcPts val="0"/>
              </a:spcAft>
              <a:buSzPts val="1500"/>
              <a:buFont typeface="JetBrains Mono"/>
              <a:buChar char="●"/>
            </a:pPr>
            <a:r>
              <a:rPr lang="en">
                <a:latin typeface="JetBrains Mono"/>
                <a:ea typeface="JetBrains Mono"/>
                <a:cs typeface="JetBrains Mono"/>
                <a:sym typeface="JetBrains Mono"/>
              </a:rPr>
              <a:t>Много фишек для MLOps и CICD.</a:t>
            </a:r>
            <a:endParaRPr>
              <a:latin typeface="JetBrains Mono"/>
              <a:ea typeface="JetBrains Mono"/>
              <a:cs typeface="JetBrains Mono"/>
              <a:sym typeface="JetBrains Mon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План</a:t>
            </a:r>
            <a:endParaRPr>
              <a:latin typeface="Wix Madefor Display"/>
              <a:ea typeface="Wix Madefor Display"/>
              <a:cs typeface="Wix Madefor Display"/>
              <a:sym typeface="Wix Madefor Display"/>
            </a:endParaRPr>
          </a:p>
        </p:txBody>
      </p:sp>
      <p:sp>
        <p:nvSpPr>
          <p:cNvPr id="150" name="Google Shape;150;p28"/>
          <p:cNvSpPr txBox="1"/>
          <p:nvPr>
            <p:ph idx="3" type="body"/>
          </p:nvPr>
        </p:nvSpPr>
        <p:spPr>
          <a:xfrm>
            <a:off x="352425" y="977800"/>
            <a:ext cx="6962700" cy="2424300"/>
          </a:xfrm>
          <a:prstGeom prst="rect">
            <a:avLst/>
          </a:prstGeom>
          <a:noFill/>
          <a:ln>
            <a:noFill/>
          </a:ln>
        </p:spPr>
        <p:txBody>
          <a:bodyPr anchorCtr="0" anchor="t" bIns="34275" lIns="68575" spcFirstLastPara="1" rIns="68575" wrap="square" tIns="34275">
            <a:spAutoFit/>
          </a:bodyPr>
          <a:lstStyle/>
          <a:p>
            <a:pPr indent="-323850" lvl="0" marL="457200" rtl="0" algn="l">
              <a:lnSpc>
                <a:spcPct val="115000"/>
              </a:lnSpc>
              <a:spcBef>
                <a:spcPts val="0"/>
              </a:spcBef>
              <a:spcAft>
                <a:spcPts val="0"/>
              </a:spcAft>
              <a:buSzPts val="1500"/>
              <a:buFont typeface="JetBrains Mono"/>
              <a:buAutoNum type="arabicPeriod"/>
            </a:pPr>
            <a:r>
              <a:rPr lang="en">
                <a:latin typeface="JetBrains Mono"/>
                <a:ea typeface="JetBrains Mono"/>
                <a:cs typeface="JetBrains Mono"/>
                <a:sym typeface="JetBrains Mono"/>
              </a:rPr>
              <a:t>Семейство You Look Only Once (YOLO):</a:t>
            </a:r>
            <a:endParaRPr>
              <a:latin typeface="JetBrains Mono"/>
              <a:ea typeface="JetBrains Mono"/>
              <a:cs typeface="JetBrains Mono"/>
              <a:sym typeface="JetBrains Mono"/>
            </a:endParaRPr>
          </a:p>
          <a:p>
            <a:pPr indent="-323850" lvl="1" marL="742950" rtl="0" algn="l">
              <a:lnSpc>
                <a:spcPct val="115000"/>
              </a:lnSpc>
              <a:spcBef>
                <a:spcPts val="0"/>
              </a:spcBef>
              <a:spcAft>
                <a:spcPts val="0"/>
              </a:spcAft>
              <a:buSzPts val="1500"/>
              <a:buFont typeface="JetBrains Mono"/>
              <a:buAutoNum type="arabicPeriod"/>
            </a:pPr>
            <a:r>
              <a:rPr lang="en" sz="1500">
                <a:latin typeface="JetBrains Mono"/>
                <a:ea typeface="JetBrains Mono"/>
                <a:cs typeface="JetBrains Mono"/>
                <a:sym typeface="JetBrains Mono"/>
              </a:rPr>
              <a:t>Какое влияние оказало семейство на развитие детекторов,</a:t>
            </a:r>
            <a:endParaRPr sz="1500">
              <a:latin typeface="JetBrains Mono"/>
              <a:ea typeface="JetBrains Mono"/>
              <a:cs typeface="JetBrains Mono"/>
              <a:sym typeface="JetBrains Mono"/>
            </a:endParaRPr>
          </a:p>
          <a:p>
            <a:pPr indent="-323850" lvl="1" marL="742950" rtl="0" algn="l">
              <a:lnSpc>
                <a:spcPct val="115000"/>
              </a:lnSpc>
              <a:spcBef>
                <a:spcPts val="0"/>
              </a:spcBef>
              <a:spcAft>
                <a:spcPts val="0"/>
              </a:spcAft>
              <a:buSzPts val="1500"/>
              <a:buFont typeface="JetBrains Mono"/>
              <a:buAutoNum type="arabicPeriod"/>
            </a:pPr>
            <a:r>
              <a:rPr lang="en" sz="1500">
                <a:latin typeface="JetBrains Mono"/>
                <a:ea typeface="JetBrains Mono"/>
                <a:cs typeface="JetBrains Mono"/>
                <a:sym typeface="JetBrains Mono"/>
              </a:rPr>
              <a:t>Новые подходы для детекции.</a:t>
            </a:r>
            <a:endParaRPr sz="1500">
              <a:latin typeface="JetBrains Mono"/>
              <a:ea typeface="JetBrains Mono"/>
              <a:cs typeface="JetBrains Mono"/>
              <a:sym typeface="JetBrains Mono"/>
            </a:endParaRPr>
          </a:p>
          <a:p>
            <a:pPr indent="-323850" lvl="0" marL="457200" rtl="0" algn="l">
              <a:lnSpc>
                <a:spcPct val="115000"/>
              </a:lnSpc>
              <a:spcBef>
                <a:spcPts val="0"/>
              </a:spcBef>
              <a:spcAft>
                <a:spcPts val="0"/>
              </a:spcAft>
              <a:buSzPts val="1500"/>
              <a:buFont typeface="JetBrains Mono"/>
              <a:buAutoNum type="arabicPeriod"/>
            </a:pPr>
            <a:r>
              <a:rPr lang="en">
                <a:latin typeface="JetBrains Mono"/>
                <a:ea typeface="JetBrains Mono"/>
                <a:cs typeface="JetBrains Mono"/>
                <a:sym typeface="JetBrains Mono"/>
              </a:rPr>
              <a:t>Необычные подходы к задаче детекции:</a:t>
            </a:r>
            <a:endParaRPr>
              <a:latin typeface="JetBrains Mono"/>
              <a:ea typeface="JetBrains Mono"/>
              <a:cs typeface="JetBrains Mono"/>
              <a:sym typeface="JetBrains Mono"/>
            </a:endParaRPr>
          </a:p>
          <a:p>
            <a:pPr indent="-323850" lvl="1" marL="742950" rtl="0" algn="l">
              <a:lnSpc>
                <a:spcPct val="115000"/>
              </a:lnSpc>
              <a:spcBef>
                <a:spcPts val="0"/>
              </a:spcBef>
              <a:spcAft>
                <a:spcPts val="0"/>
              </a:spcAft>
              <a:buSzPts val="1500"/>
              <a:buFont typeface="JetBrains Mono"/>
              <a:buAutoNum type="arabicPeriod"/>
            </a:pPr>
            <a:r>
              <a:rPr lang="en" sz="1500">
                <a:latin typeface="JetBrains Mono"/>
                <a:ea typeface="JetBrains Mono"/>
                <a:cs typeface="JetBrains Mono"/>
                <a:sym typeface="JetBrains Mono"/>
              </a:rPr>
              <a:t>CenterNet,</a:t>
            </a:r>
            <a:endParaRPr sz="1500">
              <a:latin typeface="JetBrains Mono"/>
              <a:ea typeface="JetBrains Mono"/>
              <a:cs typeface="JetBrains Mono"/>
              <a:sym typeface="JetBrains Mono"/>
            </a:endParaRPr>
          </a:p>
          <a:p>
            <a:pPr indent="-323850" lvl="1" marL="742950" rtl="0" algn="l">
              <a:lnSpc>
                <a:spcPct val="115000"/>
              </a:lnSpc>
              <a:spcBef>
                <a:spcPts val="0"/>
              </a:spcBef>
              <a:spcAft>
                <a:spcPts val="0"/>
              </a:spcAft>
              <a:buSzPts val="1500"/>
              <a:buFont typeface="JetBrains Mono"/>
              <a:buAutoNum type="arabicPeriod"/>
            </a:pPr>
            <a:r>
              <a:rPr lang="en" sz="1500">
                <a:latin typeface="JetBrains Mono"/>
                <a:ea typeface="JetBrains Mono"/>
                <a:cs typeface="JetBrains Mono"/>
                <a:sym typeface="JetBrains Mono"/>
              </a:rPr>
              <a:t>CornerNet,</a:t>
            </a:r>
            <a:endParaRPr sz="1500">
              <a:latin typeface="JetBrains Mono"/>
              <a:ea typeface="JetBrains Mono"/>
              <a:cs typeface="JetBrains Mono"/>
              <a:sym typeface="JetBrains Mono"/>
            </a:endParaRPr>
          </a:p>
          <a:p>
            <a:pPr indent="-323850" lvl="1" marL="742950" rtl="0" algn="l">
              <a:lnSpc>
                <a:spcPct val="115000"/>
              </a:lnSpc>
              <a:spcBef>
                <a:spcPts val="0"/>
              </a:spcBef>
              <a:spcAft>
                <a:spcPts val="0"/>
              </a:spcAft>
              <a:buSzPts val="1500"/>
              <a:buFont typeface="JetBrains Mono"/>
              <a:buAutoNum type="arabicPeriod"/>
            </a:pPr>
            <a:r>
              <a:rPr lang="en" sz="1500">
                <a:latin typeface="JetBrains Mono"/>
                <a:ea typeface="JetBrains Mono"/>
                <a:cs typeface="JetBrains Mono"/>
                <a:sym typeface="JetBrains Mono"/>
              </a:rPr>
              <a:t>Использование поворотных bounding boxes.</a:t>
            </a:r>
            <a:endParaRPr>
              <a:latin typeface="JetBrains Mono"/>
              <a:ea typeface="JetBrains Mono"/>
              <a:cs typeface="JetBrains Mono"/>
              <a:sym typeface="JetBrains Mono"/>
            </a:endParaRPr>
          </a:p>
          <a:p>
            <a:pPr indent="0" lvl="0" marL="0" rtl="0" algn="l">
              <a:lnSpc>
                <a:spcPct val="100000"/>
              </a:lnSpc>
              <a:spcBef>
                <a:spcPts val="0"/>
              </a:spcBef>
              <a:spcAft>
                <a:spcPts val="0"/>
              </a:spcAft>
              <a:buNone/>
            </a:pPr>
            <a:r>
              <a:t/>
            </a:r>
            <a:endParaRPr>
              <a:latin typeface="JetBrains Mono"/>
              <a:ea typeface="JetBrains Mono"/>
              <a:cs typeface="JetBrains Mono"/>
              <a:sym typeface="JetBrains Mon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YOLOv6. Сквозь модели.</a:t>
            </a:r>
            <a:endParaRPr sz="3300">
              <a:latin typeface="Wix Madefor Display"/>
              <a:ea typeface="Wix Madefor Display"/>
              <a:cs typeface="Wix Madefor Display"/>
              <a:sym typeface="Wix Madefor Display"/>
            </a:endParaRPr>
          </a:p>
        </p:txBody>
      </p:sp>
      <p:sp>
        <p:nvSpPr>
          <p:cNvPr id="283" name="Google Shape;283;p46"/>
          <p:cNvSpPr txBox="1"/>
          <p:nvPr/>
        </p:nvSpPr>
        <p:spPr>
          <a:xfrm>
            <a:off x="2374448" y="3741472"/>
            <a:ext cx="41244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YOLOv6: A Single-Stage Object Detection Framework for Industrial Applications</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https://arxiv.org/abs/2209.02976</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284" name="Google Shape;284;p46"/>
          <p:cNvPicPr preferRelativeResize="0"/>
          <p:nvPr/>
        </p:nvPicPr>
        <p:blipFill>
          <a:blip r:embed="rId4">
            <a:alphaModFix/>
          </a:blip>
          <a:stretch>
            <a:fillRect/>
          </a:stretch>
        </p:blipFill>
        <p:spPr>
          <a:xfrm>
            <a:off x="152400" y="1583022"/>
            <a:ext cx="8839200" cy="21584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YOLOv6. Сквозь модели.</a:t>
            </a:r>
            <a:endParaRPr sz="3300">
              <a:latin typeface="Wix Madefor Display"/>
              <a:ea typeface="Wix Madefor Display"/>
              <a:cs typeface="Wix Madefor Display"/>
              <a:sym typeface="Wix Madefor Display"/>
            </a:endParaRPr>
          </a:p>
        </p:txBody>
      </p:sp>
      <p:pic>
        <p:nvPicPr>
          <p:cNvPr id="290" name="Google Shape;290;p47"/>
          <p:cNvPicPr preferRelativeResize="0"/>
          <p:nvPr/>
        </p:nvPicPr>
        <p:blipFill>
          <a:blip r:embed="rId3">
            <a:alphaModFix/>
          </a:blip>
          <a:stretch>
            <a:fillRect/>
          </a:stretch>
        </p:blipFill>
        <p:spPr>
          <a:xfrm>
            <a:off x="2803112" y="1044652"/>
            <a:ext cx="3537773" cy="2360998"/>
          </a:xfrm>
          <a:prstGeom prst="rect">
            <a:avLst/>
          </a:prstGeom>
          <a:noFill/>
          <a:ln>
            <a:noFill/>
          </a:ln>
        </p:spPr>
      </p:pic>
      <p:sp>
        <p:nvSpPr>
          <p:cNvPr id="291" name="Google Shape;291;p47"/>
          <p:cNvSpPr txBox="1"/>
          <p:nvPr/>
        </p:nvSpPr>
        <p:spPr>
          <a:xfrm>
            <a:off x="1313700" y="3503300"/>
            <a:ext cx="6516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JetBrains Mono"/>
                <a:ea typeface="JetBrains Mono"/>
                <a:cs typeface="JetBrains Mono"/>
                <a:sym typeface="JetBrains Mono"/>
              </a:rPr>
              <a:t>Используя </a:t>
            </a:r>
            <a:r>
              <a:rPr b="1" lang="en" sz="1500">
                <a:latin typeface="JetBrains Mono"/>
                <a:ea typeface="JetBrains Mono"/>
                <a:cs typeface="JetBrains Mono"/>
                <a:sym typeface="JetBrains Mono"/>
              </a:rPr>
              <a:t>reparameterization trick</a:t>
            </a:r>
            <a:r>
              <a:rPr lang="en" sz="1500">
                <a:latin typeface="JetBrains Mono"/>
                <a:ea typeface="JetBrains Mono"/>
                <a:cs typeface="JetBrains Mono"/>
                <a:sym typeface="JetBrains Mono"/>
              </a:rPr>
              <a:t> на инференсе, </a:t>
            </a:r>
            <a:r>
              <a:rPr lang="en" sz="1500">
                <a:latin typeface="JetBrains Mono"/>
                <a:ea typeface="JetBrains Mono"/>
                <a:cs typeface="JetBrains Mono"/>
                <a:sym typeface="JetBrains Mono"/>
              </a:rPr>
              <a:t>мы можем представить RepVGG блок как один конволюционный блок 3х3.</a:t>
            </a:r>
            <a:endParaRPr sz="1500">
              <a:latin typeface="JetBrains Mono"/>
              <a:ea typeface="JetBrains Mono"/>
              <a:cs typeface="JetBrains Mono"/>
              <a:sym typeface="JetBrains Mono"/>
            </a:endParaRPr>
          </a:p>
          <a:p>
            <a:pPr indent="0" lvl="0" marL="0" rtl="0" algn="l">
              <a:spcBef>
                <a:spcPts val="0"/>
              </a:spcBef>
              <a:spcAft>
                <a:spcPts val="0"/>
              </a:spcAft>
              <a:buNone/>
            </a:pPr>
            <a:r>
              <a:rPr lang="en" sz="1500">
                <a:latin typeface="JetBrains Mono"/>
                <a:ea typeface="JetBrains Mono"/>
                <a:cs typeface="JetBrains Mono"/>
                <a:sym typeface="JetBrains Mono"/>
              </a:rPr>
              <a:t>Это позволяет значительно уменьшить </a:t>
            </a:r>
            <a:r>
              <a:rPr lang="en" sz="1500">
                <a:latin typeface="JetBrains Mono"/>
                <a:ea typeface="JetBrains Mono"/>
                <a:cs typeface="JetBrains Mono"/>
                <a:sym typeface="JetBrains Mono"/>
              </a:rPr>
              <a:t>время инференса.</a:t>
            </a:r>
            <a:endParaRPr sz="1500">
              <a:latin typeface="JetBrains Mono"/>
              <a:ea typeface="JetBrains Mono"/>
              <a:cs typeface="JetBrains Mono"/>
              <a:sym typeface="JetBrains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YOLOv6. Сквозь модели.</a:t>
            </a:r>
            <a:endParaRPr sz="3300">
              <a:latin typeface="Wix Madefor Display"/>
              <a:ea typeface="Wix Madefor Display"/>
              <a:cs typeface="Wix Madefor Display"/>
              <a:sym typeface="Wix Madefor Display"/>
            </a:endParaRPr>
          </a:p>
        </p:txBody>
      </p:sp>
      <p:pic>
        <p:nvPicPr>
          <p:cNvPr id="297" name="Google Shape;297;p48"/>
          <p:cNvPicPr preferRelativeResize="0"/>
          <p:nvPr/>
        </p:nvPicPr>
        <p:blipFill>
          <a:blip r:embed="rId3">
            <a:alphaModFix/>
          </a:blip>
          <a:stretch>
            <a:fillRect/>
          </a:stretch>
        </p:blipFill>
        <p:spPr>
          <a:xfrm>
            <a:off x="1985862" y="1156212"/>
            <a:ext cx="5172275" cy="2831076"/>
          </a:xfrm>
          <a:prstGeom prst="rect">
            <a:avLst/>
          </a:prstGeom>
          <a:noFill/>
          <a:ln>
            <a:noFill/>
          </a:ln>
        </p:spPr>
      </p:pic>
      <p:sp>
        <p:nvSpPr>
          <p:cNvPr id="298" name="Google Shape;298;p48"/>
          <p:cNvSpPr txBox="1"/>
          <p:nvPr/>
        </p:nvSpPr>
        <p:spPr>
          <a:xfrm>
            <a:off x="352425" y="4086525"/>
            <a:ext cx="8122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JetBrains Mono"/>
                <a:ea typeface="JetBrains Mono"/>
                <a:cs typeface="JetBrains Mono"/>
                <a:sym typeface="JetBrains Mono"/>
              </a:rPr>
              <a:t>На картинке Decoupled Head из YOLOX. </a:t>
            </a:r>
            <a:endParaRPr sz="1300">
              <a:latin typeface="JetBrains Mono"/>
              <a:ea typeface="JetBrains Mono"/>
              <a:cs typeface="JetBrains Mono"/>
              <a:sym typeface="JetBrains Mono"/>
            </a:endParaRPr>
          </a:p>
          <a:p>
            <a:pPr indent="0" lvl="0" marL="0" rtl="0" algn="l">
              <a:spcBef>
                <a:spcPts val="0"/>
              </a:spcBef>
              <a:spcAft>
                <a:spcPts val="0"/>
              </a:spcAft>
              <a:buNone/>
            </a:pPr>
            <a:r>
              <a:rPr lang="en" sz="1300">
                <a:latin typeface="JetBrains Mono"/>
                <a:ea typeface="JetBrains Mono"/>
                <a:cs typeface="JetBrains Mono"/>
                <a:sym typeface="JetBrains Mono"/>
              </a:rPr>
              <a:t>В YOLOv6 его упростили:</a:t>
            </a:r>
            <a:endParaRPr sz="1300">
              <a:latin typeface="JetBrains Mono"/>
              <a:ea typeface="JetBrains Mono"/>
              <a:cs typeface="JetBrains Mono"/>
              <a:sym typeface="JetBrains Mono"/>
            </a:endParaRPr>
          </a:p>
          <a:p>
            <a:pPr indent="-311150" lvl="0" marL="457200" rtl="0" algn="l">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Убрали один коволюционный слой, после разделения на 2 ветви</a:t>
            </a:r>
            <a:endParaRPr sz="1300">
              <a:latin typeface="JetBrains Mono"/>
              <a:ea typeface="JetBrains Mono"/>
              <a:cs typeface="JetBrains Mono"/>
              <a:sym typeface="JetBrains Mono"/>
            </a:endParaRPr>
          </a:p>
          <a:p>
            <a:pPr indent="-311150" lvl="0" marL="457200" rtl="0" algn="l">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Начали изменять количество каналов в зависимости от размера feature map.</a:t>
            </a:r>
            <a:endParaRPr sz="1300">
              <a:latin typeface="JetBrains Mono"/>
              <a:ea typeface="JetBrains Mono"/>
              <a:cs typeface="JetBrains Mono"/>
              <a:sym typeface="JetBrains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Task Alignment Learning</a:t>
            </a:r>
            <a:endParaRPr sz="3300">
              <a:latin typeface="Wix Madefor Display"/>
              <a:ea typeface="Wix Madefor Display"/>
              <a:cs typeface="Wix Madefor Display"/>
              <a:sym typeface="Wix Madefor Display"/>
            </a:endParaRPr>
          </a:p>
        </p:txBody>
      </p:sp>
      <p:sp>
        <p:nvSpPr>
          <p:cNvPr id="304" name="Google Shape;304;p49"/>
          <p:cNvSpPr txBox="1"/>
          <p:nvPr>
            <p:ph idx="3" type="body"/>
          </p:nvPr>
        </p:nvSpPr>
        <p:spPr>
          <a:xfrm>
            <a:off x="352425" y="977800"/>
            <a:ext cx="6819900" cy="729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TAL это алгоритм для решения задачи Label assignment.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Основная идея — учитывать не только положение предсказаний, то и класс предсказания.</a:t>
            </a:r>
            <a:endParaRPr sz="1300">
              <a:latin typeface="JetBrains Mono"/>
              <a:ea typeface="JetBrains Mono"/>
              <a:cs typeface="JetBrains Mono"/>
              <a:sym typeface="JetBrains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Task Alignment Learning</a:t>
            </a:r>
            <a:endParaRPr sz="3300">
              <a:latin typeface="Wix Madefor Display"/>
              <a:ea typeface="Wix Madefor Display"/>
              <a:cs typeface="Wix Madefor Display"/>
              <a:sym typeface="Wix Madefor Display"/>
            </a:endParaRPr>
          </a:p>
        </p:txBody>
      </p:sp>
      <p:sp>
        <p:nvSpPr>
          <p:cNvPr id="310" name="Google Shape;310;p50"/>
          <p:cNvSpPr txBox="1"/>
          <p:nvPr>
            <p:ph idx="3" type="body"/>
          </p:nvPr>
        </p:nvSpPr>
        <p:spPr>
          <a:xfrm>
            <a:off x="352425" y="977800"/>
            <a:ext cx="6819900" cy="3796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TAL это алгоритм для решения задачи Label assignment.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Он состоит из следующих этапов:</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Для каждого предсказанного ббокса вычисляем метрику 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457200" lvl="0" marL="0" rtl="0" algn="l">
              <a:lnSpc>
                <a:spcPct val="115000"/>
              </a:lnSpc>
              <a:spcBef>
                <a:spcPts val="0"/>
              </a:spcBef>
              <a:spcAft>
                <a:spcPts val="0"/>
              </a:spcAft>
              <a:buNone/>
            </a:pPr>
            <a:r>
              <a:rPr lang="en" sz="1100">
                <a:latin typeface="JetBrains Mono"/>
                <a:ea typeface="JetBrains Mono"/>
                <a:cs typeface="JetBrains Mono"/>
                <a:sym typeface="JetBrains Mono"/>
              </a:rPr>
              <a:t>Где,</a:t>
            </a:r>
            <a:endParaRPr sz="1100">
              <a:latin typeface="JetBrains Mono"/>
              <a:ea typeface="JetBrains Mono"/>
              <a:cs typeface="JetBrains Mono"/>
              <a:sym typeface="JetBrains Mono"/>
            </a:endParaRPr>
          </a:p>
          <a:p>
            <a:pPr indent="-298450" lvl="0" marL="914400" rtl="0" algn="l">
              <a:lnSpc>
                <a:spcPct val="115000"/>
              </a:lnSpc>
              <a:spcBef>
                <a:spcPts val="0"/>
              </a:spcBef>
              <a:spcAft>
                <a:spcPts val="0"/>
              </a:spcAft>
              <a:buSzPts val="1100"/>
              <a:buFont typeface="JetBrains Mono"/>
              <a:buChar char="●"/>
            </a:pPr>
            <a:r>
              <a:rPr lang="en" sz="1100">
                <a:latin typeface="JetBrains Mono"/>
                <a:ea typeface="JetBrains Mono"/>
                <a:cs typeface="JetBrains Mono"/>
                <a:sym typeface="JetBrains Mono"/>
              </a:rPr>
              <a:t>s — classification score (вероятность принадлежности к классу GT),</a:t>
            </a:r>
            <a:endParaRPr sz="1100">
              <a:latin typeface="JetBrains Mono"/>
              <a:ea typeface="JetBrains Mono"/>
              <a:cs typeface="JetBrains Mono"/>
              <a:sym typeface="JetBrains Mono"/>
            </a:endParaRPr>
          </a:p>
          <a:p>
            <a:pPr indent="-298450" lvl="0" marL="914400" rtl="0" algn="l">
              <a:lnSpc>
                <a:spcPct val="115000"/>
              </a:lnSpc>
              <a:spcBef>
                <a:spcPts val="0"/>
              </a:spcBef>
              <a:spcAft>
                <a:spcPts val="0"/>
              </a:spcAft>
              <a:buSzPts val="1100"/>
              <a:buFont typeface="JetBrains Mono"/>
              <a:buChar char="●"/>
            </a:pPr>
            <a:r>
              <a:rPr lang="en" sz="1100">
                <a:latin typeface="JetBrains Mono"/>
                <a:ea typeface="JetBrains Mono"/>
                <a:cs typeface="JetBrains Mono"/>
                <a:sym typeface="JetBrains Mono"/>
              </a:rPr>
              <a:t>u — IoU между предсказанием и GT,</a:t>
            </a:r>
            <a:endParaRPr sz="1100">
              <a:latin typeface="JetBrains Mono"/>
              <a:ea typeface="JetBrains Mono"/>
              <a:cs typeface="JetBrains Mono"/>
              <a:sym typeface="JetBrains Mono"/>
            </a:endParaRPr>
          </a:p>
          <a:p>
            <a:pPr indent="-298450" lvl="0" marL="914400" rtl="0" algn="l">
              <a:lnSpc>
                <a:spcPct val="115000"/>
              </a:lnSpc>
              <a:spcBef>
                <a:spcPts val="0"/>
              </a:spcBef>
              <a:spcAft>
                <a:spcPts val="0"/>
              </a:spcAft>
              <a:buSzPts val="1100"/>
              <a:buFont typeface="JetBrains Mono"/>
              <a:buChar char="●"/>
            </a:pPr>
            <a:r>
              <a:rPr lang="en" sz="1100">
                <a:latin typeface="JetBrains Mono"/>
                <a:ea typeface="JetBrains Mono"/>
                <a:cs typeface="JetBrains Mono"/>
                <a:sym typeface="JetBrains Mono"/>
              </a:rPr>
              <a:t>ɑ, ꞵ — нормализационные константы (обычно 6 и 1),</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Фильтруем предсказания по GT:</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lang="en" sz="1100">
                <a:latin typeface="JetBrains Mono"/>
                <a:ea typeface="JetBrains Mono"/>
                <a:cs typeface="JetBrains Mono"/>
                <a:sym typeface="JetBrains Mono"/>
              </a:rPr>
              <a:t>Выбираем только те предсказания, центры которых находятся внутри GT.</a:t>
            </a:r>
            <a:endParaRPr sz="11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1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Для каждого GT, top-k предсказаний с наивысшим значением метрики t обозначаются “положительными”.</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lang="en" sz="1100">
                <a:latin typeface="JetBrains Mono"/>
                <a:ea typeface="JetBrains Mono"/>
                <a:cs typeface="JetBrains Mono"/>
                <a:sym typeface="JetBrains Mono"/>
              </a:rPr>
              <a:t>Если предсказание соответствует нескольким GT, оно назначается тому, с которым IoU больше.</a:t>
            </a:r>
            <a:endParaRPr sz="1300">
              <a:latin typeface="JetBrains Mono"/>
              <a:ea typeface="JetBrains Mono"/>
              <a:cs typeface="JetBrains Mono"/>
              <a:sym typeface="JetBrains Mono"/>
            </a:endParaRPr>
          </a:p>
        </p:txBody>
      </p:sp>
      <p:pic>
        <p:nvPicPr>
          <p:cNvPr id="311" name="Google Shape;311;p50"/>
          <p:cNvPicPr preferRelativeResize="0"/>
          <p:nvPr/>
        </p:nvPicPr>
        <p:blipFill>
          <a:blip r:embed="rId3">
            <a:alphaModFix/>
          </a:blip>
          <a:stretch>
            <a:fillRect/>
          </a:stretch>
        </p:blipFill>
        <p:spPr>
          <a:xfrm>
            <a:off x="2491538" y="1940800"/>
            <a:ext cx="1495275" cy="5136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51"/>
          <p:cNvPicPr preferRelativeResize="0"/>
          <p:nvPr/>
        </p:nvPicPr>
        <p:blipFill>
          <a:blip r:embed="rId3">
            <a:alphaModFix/>
          </a:blip>
          <a:stretch>
            <a:fillRect/>
          </a:stretch>
        </p:blipFill>
        <p:spPr>
          <a:xfrm>
            <a:off x="774000" y="1197575"/>
            <a:ext cx="7291798" cy="3666400"/>
          </a:xfrm>
          <a:prstGeom prst="rect">
            <a:avLst/>
          </a:prstGeom>
          <a:noFill/>
          <a:ln>
            <a:noFill/>
          </a:ln>
        </p:spPr>
      </p:pic>
      <p:sp>
        <p:nvSpPr>
          <p:cNvPr id="317" name="Google Shape;317;p5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YOLOv7. Сквозь модели.</a:t>
            </a:r>
            <a:endParaRPr sz="3300">
              <a:latin typeface="Wix Madefor Display"/>
              <a:ea typeface="Wix Madefor Display"/>
              <a:cs typeface="Wix Madefor Display"/>
              <a:sym typeface="Wix Madefor Display"/>
            </a:endParaRPr>
          </a:p>
        </p:txBody>
      </p:sp>
      <p:sp>
        <p:nvSpPr>
          <p:cNvPr id="318" name="Google Shape;318;p51"/>
          <p:cNvSpPr txBox="1"/>
          <p:nvPr/>
        </p:nvSpPr>
        <p:spPr>
          <a:xfrm>
            <a:off x="1150800" y="4786622"/>
            <a:ext cx="65382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 Comprehensive Review of YOLO Architectures in Computer Vision: From YOLOv1 to YOLOv8 and YOLO-NAS</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4"/>
              </a:rPr>
              <a:t>https://arxiv.org/abs/2304.00501</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YOLOv7. Сквозь модели.</a:t>
            </a:r>
            <a:endParaRPr sz="3300">
              <a:latin typeface="Wix Madefor Display"/>
              <a:ea typeface="Wix Madefor Display"/>
              <a:cs typeface="Wix Madefor Display"/>
              <a:sym typeface="Wix Madefor Display"/>
            </a:endParaRPr>
          </a:p>
        </p:txBody>
      </p:sp>
      <p:sp>
        <p:nvSpPr>
          <p:cNvPr id="324" name="Google Shape;324;p52"/>
          <p:cNvSpPr txBox="1"/>
          <p:nvPr>
            <p:ph idx="3" type="body"/>
          </p:nvPr>
        </p:nvSpPr>
        <p:spPr>
          <a:xfrm>
            <a:off x="352425" y="3401125"/>
            <a:ext cx="4178700" cy="9597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1. </a:t>
            </a:r>
            <a:r>
              <a:rPr lang="en" sz="1300">
                <a:latin typeface="JetBrains Mono"/>
                <a:ea typeface="JetBrains Mono"/>
                <a:cs typeface="JetBrains Mono"/>
                <a:sym typeface="JetBrains Mono"/>
              </a:rPr>
              <a:t>Во время обучения к </a:t>
            </a:r>
            <a:r>
              <a:rPr lang="en" sz="1300">
                <a:latin typeface="JetBrains Mono"/>
                <a:ea typeface="JetBrains Mono"/>
                <a:cs typeface="JetBrains Mono"/>
                <a:sym typeface="JetBrains Mono"/>
              </a:rPr>
              <a:t>промежуточным</a:t>
            </a:r>
            <a:r>
              <a:rPr lang="en" sz="1300">
                <a:latin typeface="JetBrains Mono"/>
                <a:ea typeface="JetBrains Mono"/>
                <a:cs typeface="JetBrains Mono"/>
                <a:sym typeface="JetBrains Mono"/>
              </a:rPr>
              <a:t> слоям</a:t>
            </a:r>
            <a:r>
              <a:rPr lang="en" sz="1300">
                <a:latin typeface="JetBrains Mono"/>
                <a:ea typeface="JetBrains Mono"/>
                <a:cs typeface="JetBrains Mono"/>
                <a:sym typeface="JetBrains Mono"/>
              </a:rPr>
              <a:t> добавляются вспомогательные головы</a:t>
            </a:r>
            <a:r>
              <a:rPr lang="en" sz="1300">
                <a:latin typeface="JetBrains Mono"/>
                <a:ea typeface="JetBrains Mono"/>
                <a:cs typeface="JetBrains Mono"/>
                <a:sym typeface="JetBrains Mono"/>
              </a:rPr>
              <a:t>. Это помогает лучше распространять градиенты по сети.</a:t>
            </a:r>
            <a:endParaRPr sz="1300">
              <a:latin typeface="JetBrains Mono"/>
              <a:ea typeface="JetBrains Mono"/>
              <a:cs typeface="JetBrains Mono"/>
              <a:sym typeface="JetBrains Mono"/>
            </a:endParaRPr>
          </a:p>
        </p:txBody>
      </p:sp>
      <p:sp>
        <p:nvSpPr>
          <p:cNvPr id="325" name="Google Shape;325;p52"/>
          <p:cNvSpPr txBox="1"/>
          <p:nvPr/>
        </p:nvSpPr>
        <p:spPr>
          <a:xfrm>
            <a:off x="1039850" y="2902525"/>
            <a:ext cx="3786300" cy="498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YOLOv7: Trainable bag-of-freebies sets new state-of-the-art for real-time object detectors</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https://arxiv.org/pdf/2207.02696</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326" name="Google Shape;326;p52"/>
          <p:cNvPicPr preferRelativeResize="0"/>
          <p:nvPr/>
        </p:nvPicPr>
        <p:blipFill rotWithShape="1">
          <a:blip r:embed="rId4">
            <a:alphaModFix/>
          </a:blip>
          <a:srcRect b="0" l="0" r="59466" t="0"/>
          <a:stretch/>
        </p:blipFill>
        <p:spPr>
          <a:xfrm>
            <a:off x="352425" y="1171000"/>
            <a:ext cx="3582750" cy="1825850"/>
          </a:xfrm>
          <a:prstGeom prst="rect">
            <a:avLst/>
          </a:prstGeom>
          <a:noFill/>
          <a:ln>
            <a:noFill/>
          </a:ln>
        </p:spPr>
      </p:pic>
      <p:pic>
        <p:nvPicPr>
          <p:cNvPr id="327" name="Google Shape;327;p52"/>
          <p:cNvPicPr preferRelativeResize="0"/>
          <p:nvPr/>
        </p:nvPicPr>
        <p:blipFill rotWithShape="1">
          <a:blip r:embed="rId4">
            <a:alphaModFix/>
          </a:blip>
          <a:srcRect b="0" l="76338" r="0" t="0"/>
          <a:stretch/>
        </p:blipFill>
        <p:spPr>
          <a:xfrm>
            <a:off x="3935176" y="1171000"/>
            <a:ext cx="2091400" cy="1825850"/>
          </a:xfrm>
          <a:prstGeom prst="rect">
            <a:avLst/>
          </a:prstGeom>
          <a:noFill/>
          <a:ln>
            <a:noFill/>
          </a:ln>
        </p:spPr>
      </p:pic>
      <p:sp>
        <p:nvSpPr>
          <p:cNvPr id="328" name="Google Shape;328;p52"/>
          <p:cNvSpPr txBox="1"/>
          <p:nvPr>
            <p:ph idx="3" type="body"/>
          </p:nvPr>
        </p:nvSpPr>
        <p:spPr>
          <a:xfrm>
            <a:off x="4531125" y="3352250"/>
            <a:ext cx="4178700" cy="16500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2. Дополнительные головы также участвуют в обучении. Для них назначаются более “мягкие” маски, то есть больше ячеек будет считаться положительными. Так ей будет проще обучаться.</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Для основой головы критерии такие же строгие как раньше.</a:t>
            </a:r>
            <a:endParaRPr sz="1300">
              <a:latin typeface="JetBrains Mono"/>
              <a:ea typeface="JetBrains Mono"/>
              <a:cs typeface="JetBrains Mono"/>
              <a:sym typeface="JetBrains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YOLOv8. Сквозь модели.</a:t>
            </a:r>
            <a:endParaRPr sz="3300">
              <a:latin typeface="Wix Madefor Display"/>
              <a:ea typeface="Wix Madefor Display"/>
              <a:cs typeface="Wix Madefor Display"/>
              <a:sym typeface="Wix Madefor Display"/>
            </a:endParaRPr>
          </a:p>
        </p:txBody>
      </p:sp>
      <p:pic>
        <p:nvPicPr>
          <p:cNvPr id="334" name="Google Shape;334;p53"/>
          <p:cNvPicPr preferRelativeResize="0"/>
          <p:nvPr/>
        </p:nvPicPr>
        <p:blipFill>
          <a:blip r:embed="rId3">
            <a:alphaModFix/>
          </a:blip>
          <a:stretch>
            <a:fillRect/>
          </a:stretch>
        </p:blipFill>
        <p:spPr>
          <a:xfrm>
            <a:off x="2277150" y="0"/>
            <a:ext cx="4912460"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4"/>
          <p:cNvPicPr preferRelativeResize="0"/>
          <p:nvPr/>
        </p:nvPicPr>
        <p:blipFill>
          <a:blip r:embed="rId3">
            <a:alphaModFix/>
          </a:blip>
          <a:stretch>
            <a:fillRect/>
          </a:stretch>
        </p:blipFill>
        <p:spPr>
          <a:xfrm>
            <a:off x="3724400" y="1484688"/>
            <a:ext cx="4400351" cy="3340575"/>
          </a:xfrm>
          <a:prstGeom prst="rect">
            <a:avLst/>
          </a:prstGeom>
          <a:noFill/>
          <a:ln>
            <a:noFill/>
          </a:ln>
        </p:spPr>
      </p:pic>
      <p:sp>
        <p:nvSpPr>
          <p:cNvPr id="340" name="Google Shape;340;p54"/>
          <p:cNvSpPr txBox="1"/>
          <p:nvPr>
            <p:ph idx="3" type="body"/>
          </p:nvPr>
        </p:nvSpPr>
        <p:spPr>
          <a:xfrm>
            <a:off x="277975" y="1484700"/>
            <a:ext cx="3084900" cy="2110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YOLOv8 </a:t>
            </a:r>
            <a:r>
              <a:rPr lang="en" sz="1300">
                <a:latin typeface="JetBrains Mono"/>
                <a:ea typeface="JetBrains Mono"/>
                <a:cs typeface="JetBrains Mono"/>
                <a:sym typeface="JetBrains Mono"/>
              </a:rPr>
              <a:t>anchor</a:t>
            </a:r>
            <a:r>
              <a:rPr lang="en" sz="1300">
                <a:latin typeface="JetBrains Mono"/>
                <a:ea typeface="JetBrains Mono"/>
                <a:cs typeface="JetBrains Mono"/>
                <a:sym typeface="JetBrains Mono"/>
              </a:rPr>
              <a:t>-free архитектура, которую адаптировали под много задач.</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Ultralytics, авторы архитектуры расширили свою экосистему, и с помощью YOLOv8 можно было удобно решать много задач.</a:t>
            </a:r>
            <a:endParaRPr sz="1300">
              <a:latin typeface="JetBrains Mono"/>
              <a:ea typeface="JetBrains Mono"/>
              <a:cs typeface="JetBrains Mono"/>
              <a:sym typeface="JetBrains Mono"/>
            </a:endParaRPr>
          </a:p>
        </p:txBody>
      </p:sp>
      <p:sp>
        <p:nvSpPr>
          <p:cNvPr id="341" name="Google Shape;341;p5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YOLOv8. Сквозь модели.</a:t>
            </a:r>
            <a:endParaRPr sz="3300">
              <a:latin typeface="Wix Madefor Display"/>
              <a:ea typeface="Wix Madefor Display"/>
              <a:cs typeface="Wix Madefor Display"/>
              <a:sym typeface="Wix Madefor Displ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YOLOv9. Сквозь модели.</a:t>
            </a:r>
            <a:endParaRPr sz="3300">
              <a:latin typeface="Wix Madefor Display"/>
              <a:ea typeface="Wix Madefor Display"/>
              <a:cs typeface="Wix Madefor Display"/>
              <a:sym typeface="Wix Madefor Display"/>
            </a:endParaRPr>
          </a:p>
        </p:txBody>
      </p:sp>
      <p:pic>
        <p:nvPicPr>
          <p:cNvPr id="347" name="Google Shape;347;p55"/>
          <p:cNvPicPr preferRelativeResize="0"/>
          <p:nvPr/>
        </p:nvPicPr>
        <p:blipFill>
          <a:blip r:embed="rId3">
            <a:alphaModFix/>
          </a:blip>
          <a:stretch>
            <a:fillRect/>
          </a:stretch>
        </p:blipFill>
        <p:spPr>
          <a:xfrm>
            <a:off x="2309550" y="1022900"/>
            <a:ext cx="4524884" cy="3591500"/>
          </a:xfrm>
          <a:prstGeom prst="rect">
            <a:avLst/>
          </a:prstGeom>
          <a:noFill/>
          <a:ln>
            <a:noFill/>
          </a:ln>
        </p:spPr>
      </p:pic>
      <p:sp>
        <p:nvSpPr>
          <p:cNvPr id="348" name="Google Shape;348;p55"/>
          <p:cNvSpPr txBox="1"/>
          <p:nvPr/>
        </p:nvSpPr>
        <p:spPr>
          <a:xfrm>
            <a:off x="2868588" y="4614400"/>
            <a:ext cx="34068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u="sng">
                <a:solidFill>
                  <a:schemeClr val="hlink"/>
                </a:solidFill>
                <a:latin typeface="JetBrains Mono"/>
                <a:ea typeface="JetBrains Mono"/>
                <a:cs typeface="JetBrains Mono"/>
                <a:sym typeface="JetBrains Mono"/>
                <a:hlinkClick r:id="rId4"/>
              </a:rPr>
              <a:t>https://arxiv.org/pdf/2402.13616</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9"/>
          <p:cNvSpPr txBox="1"/>
          <p:nvPr>
            <p:ph idx="2" type="body"/>
          </p:nvPr>
        </p:nvSpPr>
        <p:spPr>
          <a:xfrm>
            <a:off x="593900" y="1015025"/>
            <a:ext cx="4425000" cy="6372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rgbClr val="EDECED"/>
              </a:buClr>
              <a:buSzPts val="4100"/>
              <a:buNone/>
            </a:pPr>
            <a:r>
              <a:rPr lang="en"/>
              <a:t>Семество YOLO</a:t>
            </a:r>
            <a:endParaRPr/>
          </a:p>
        </p:txBody>
      </p:sp>
      <p:sp>
        <p:nvSpPr>
          <p:cNvPr id="156" name="Google Shape;156;p29"/>
          <p:cNvSpPr txBox="1"/>
          <p:nvPr>
            <p:ph idx="3" type="body"/>
          </p:nvPr>
        </p:nvSpPr>
        <p:spPr>
          <a:xfrm>
            <a:off x="5984854" y="3504678"/>
            <a:ext cx="728100" cy="1947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r">
              <a:lnSpc>
                <a:spcPct val="90000"/>
              </a:lnSpc>
              <a:spcBef>
                <a:spcPts val="0"/>
              </a:spcBef>
              <a:spcAft>
                <a:spcPts val="0"/>
              </a:spcAft>
              <a:buClr>
                <a:srgbClr val="EDECED"/>
              </a:buClr>
              <a:buSzPct val="1000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YOLOv9. Сквозь модели.</a:t>
            </a:r>
            <a:endParaRPr sz="3300">
              <a:latin typeface="Wix Madefor Display"/>
              <a:ea typeface="Wix Madefor Display"/>
              <a:cs typeface="Wix Madefor Display"/>
              <a:sym typeface="Wix Madefor Display"/>
            </a:endParaRPr>
          </a:p>
        </p:txBody>
      </p:sp>
      <p:sp>
        <p:nvSpPr>
          <p:cNvPr id="354" name="Google Shape;354;p56"/>
          <p:cNvSpPr txBox="1"/>
          <p:nvPr>
            <p:ph idx="3" type="body"/>
          </p:nvPr>
        </p:nvSpPr>
        <p:spPr>
          <a:xfrm>
            <a:off x="352425" y="977800"/>
            <a:ext cx="61791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YOLOv9:backbone + PAN</a:t>
            </a:r>
            <a:endParaRPr sz="1300">
              <a:latin typeface="JetBrains Mono"/>
              <a:ea typeface="JetBrains Mono"/>
              <a:cs typeface="JetBrains Mono"/>
              <a:sym typeface="JetBrains Mono"/>
            </a:endParaRPr>
          </a:p>
        </p:txBody>
      </p:sp>
      <p:pic>
        <p:nvPicPr>
          <p:cNvPr id="355" name="Google Shape;355;p56"/>
          <p:cNvPicPr preferRelativeResize="0"/>
          <p:nvPr/>
        </p:nvPicPr>
        <p:blipFill>
          <a:blip r:embed="rId3">
            <a:alphaModFix/>
          </a:blip>
          <a:stretch>
            <a:fillRect/>
          </a:stretch>
        </p:blipFill>
        <p:spPr>
          <a:xfrm>
            <a:off x="10" y="0"/>
            <a:ext cx="7986263" cy="5143500"/>
          </a:xfrm>
          <a:prstGeom prst="rect">
            <a:avLst/>
          </a:prstGeom>
          <a:noFill/>
          <a:ln>
            <a:noFill/>
          </a:ln>
        </p:spPr>
      </p:pic>
      <p:sp>
        <p:nvSpPr>
          <p:cNvPr id="356" name="Google Shape;356;p56"/>
          <p:cNvSpPr txBox="1"/>
          <p:nvPr/>
        </p:nvSpPr>
        <p:spPr>
          <a:xfrm>
            <a:off x="1302900" y="4925775"/>
            <a:ext cx="36024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u="sng">
                <a:solidFill>
                  <a:schemeClr val="hlink"/>
                </a:solidFill>
                <a:latin typeface="JetBrains Mono"/>
                <a:ea typeface="JetBrains Mono"/>
                <a:cs typeface="JetBrains Mono"/>
                <a:sym typeface="JetBrains Mono"/>
                <a:hlinkClick r:id="rId4"/>
              </a:rPr>
              <a:t>https://article.stunningvisionai.com/yolov9-architecture</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YOLOv10. Сквозь модели.</a:t>
            </a:r>
            <a:endParaRPr sz="3300">
              <a:latin typeface="Wix Madefor Display"/>
              <a:ea typeface="Wix Madefor Display"/>
              <a:cs typeface="Wix Madefor Display"/>
              <a:sym typeface="Wix Madefor Display"/>
            </a:endParaRPr>
          </a:p>
        </p:txBody>
      </p:sp>
      <p:sp>
        <p:nvSpPr>
          <p:cNvPr id="362" name="Google Shape;362;p57"/>
          <p:cNvSpPr txBox="1"/>
          <p:nvPr/>
        </p:nvSpPr>
        <p:spPr>
          <a:xfrm>
            <a:off x="730900" y="4169175"/>
            <a:ext cx="65382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YOLOv10: Real-Time End-to-End Object Detection</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 </a:t>
            </a:r>
            <a:r>
              <a:rPr lang="en" sz="600" u="sng">
                <a:solidFill>
                  <a:schemeClr val="hlink"/>
                </a:solidFill>
                <a:latin typeface="JetBrains Mono"/>
                <a:ea typeface="JetBrains Mono"/>
                <a:cs typeface="JetBrains Mono"/>
                <a:sym typeface="JetBrains Mono"/>
                <a:hlinkClick r:id="rId3"/>
              </a:rPr>
              <a:t>https://arxiv.org/pdf/2405.14458</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363" name="Google Shape;363;p57"/>
          <p:cNvPicPr preferRelativeResize="0"/>
          <p:nvPr/>
        </p:nvPicPr>
        <p:blipFill rotWithShape="1">
          <a:blip r:embed="rId4">
            <a:alphaModFix/>
          </a:blip>
          <a:srcRect b="0" l="675" r="0" t="3353"/>
          <a:stretch/>
        </p:blipFill>
        <p:spPr>
          <a:xfrm>
            <a:off x="352424" y="1123450"/>
            <a:ext cx="7295149" cy="30457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YOLOv10. Сквозь модели.</a:t>
            </a:r>
            <a:endParaRPr sz="3300">
              <a:latin typeface="Wix Madefor Display"/>
              <a:ea typeface="Wix Madefor Display"/>
              <a:cs typeface="Wix Madefor Display"/>
              <a:sym typeface="Wix Madefor Display"/>
            </a:endParaRPr>
          </a:p>
        </p:txBody>
      </p:sp>
      <p:sp>
        <p:nvSpPr>
          <p:cNvPr id="369" name="Google Shape;369;p58"/>
          <p:cNvSpPr txBox="1"/>
          <p:nvPr>
            <p:ph idx="3" type="body"/>
          </p:nvPr>
        </p:nvSpPr>
        <p:spPr>
          <a:xfrm>
            <a:off x="4456450" y="1329750"/>
            <a:ext cx="4178700" cy="1880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One-to-Many:</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Вспомогательная голова,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которая использует большое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число кандидатов (положительных ббоксов) в процессе обучения.</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Таким образом модель получает больше информации для проброса градиентов, что помогает ей лучше обучаться.</a:t>
            </a:r>
            <a:endParaRPr sz="1300">
              <a:latin typeface="JetBrains Mono"/>
              <a:ea typeface="JetBrains Mono"/>
              <a:cs typeface="JetBrains Mono"/>
              <a:sym typeface="JetBrains Mono"/>
            </a:endParaRPr>
          </a:p>
        </p:txBody>
      </p:sp>
      <p:pic>
        <p:nvPicPr>
          <p:cNvPr id="370" name="Google Shape;370;p58"/>
          <p:cNvPicPr preferRelativeResize="0"/>
          <p:nvPr/>
        </p:nvPicPr>
        <p:blipFill rotWithShape="1">
          <a:blip r:embed="rId3">
            <a:alphaModFix/>
          </a:blip>
          <a:srcRect b="0" l="35153" r="0" t="3353"/>
          <a:stretch/>
        </p:blipFill>
        <p:spPr>
          <a:xfrm>
            <a:off x="352426" y="1329750"/>
            <a:ext cx="3884426" cy="248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YOLOv10. Сквозь модели.</a:t>
            </a:r>
            <a:endParaRPr sz="3300">
              <a:latin typeface="Wix Madefor Display"/>
              <a:ea typeface="Wix Madefor Display"/>
              <a:cs typeface="Wix Madefor Display"/>
              <a:sym typeface="Wix Madefor Display"/>
            </a:endParaRPr>
          </a:p>
        </p:txBody>
      </p:sp>
      <p:sp>
        <p:nvSpPr>
          <p:cNvPr id="376" name="Google Shape;376;p59"/>
          <p:cNvSpPr txBox="1"/>
          <p:nvPr>
            <p:ph idx="3" type="body"/>
          </p:nvPr>
        </p:nvSpPr>
        <p:spPr>
          <a:xfrm>
            <a:off x="4456450" y="1329750"/>
            <a:ext cx="4178700" cy="3491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One-to-Many:</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Вспомогательная голова,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которая </a:t>
            </a:r>
            <a:r>
              <a:rPr lang="en" sz="1300">
                <a:latin typeface="JetBrains Mono"/>
                <a:ea typeface="JetBrains Mono"/>
                <a:cs typeface="JetBrains Mono"/>
                <a:sym typeface="JetBrains Mono"/>
              </a:rPr>
              <a:t>использует </a:t>
            </a:r>
            <a:r>
              <a:rPr lang="en" sz="1300">
                <a:latin typeface="JetBrains Mono"/>
                <a:ea typeface="JetBrains Mono"/>
                <a:cs typeface="JetBrains Mono"/>
                <a:sym typeface="JetBrains Mono"/>
              </a:rPr>
              <a:t>большое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число кандидатов (позитивных ббоксов) в процессе обучения.</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One-to-one:</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Основная голова, отвечающая за предсказания на inference. Выдает только 1 предсказание для каждого объекта.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 процессе обучения, задача label assignment решается с помощью Венгерского алгоритма (Hungarian algorithm).</a:t>
            </a:r>
            <a:endParaRPr sz="1300">
              <a:latin typeface="JetBrains Mono"/>
              <a:ea typeface="JetBrains Mono"/>
              <a:cs typeface="JetBrains Mono"/>
              <a:sym typeface="JetBrains Mono"/>
            </a:endParaRPr>
          </a:p>
        </p:txBody>
      </p:sp>
      <p:pic>
        <p:nvPicPr>
          <p:cNvPr id="377" name="Google Shape;377;p59"/>
          <p:cNvPicPr preferRelativeResize="0"/>
          <p:nvPr/>
        </p:nvPicPr>
        <p:blipFill rotWithShape="1">
          <a:blip r:embed="rId3">
            <a:alphaModFix/>
          </a:blip>
          <a:srcRect b="0" l="35153" r="0" t="3353"/>
          <a:stretch/>
        </p:blipFill>
        <p:spPr>
          <a:xfrm>
            <a:off x="352426" y="1329750"/>
            <a:ext cx="3884426" cy="2484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YOLOv10. Сквозь модели.</a:t>
            </a:r>
            <a:endParaRPr sz="3300">
              <a:latin typeface="Wix Madefor Display"/>
              <a:ea typeface="Wix Madefor Display"/>
              <a:cs typeface="Wix Madefor Display"/>
              <a:sym typeface="Wix Madefor Display"/>
            </a:endParaRPr>
          </a:p>
        </p:txBody>
      </p:sp>
      <p:sp>
        <p:nvSpPr>
          <p:cNvPr id="383" name="Google Shape;383;p60"/>
          <p:cNvSpPr txBox="1"/>
          <p:nvPr>
            <p:ph idx="3" type="body"/>
          </p:nvPr>
        </p:nvSpPr>
        <p:spPr>
          <a:xfrm>
            <a:off x="352425" y="1120850"/>
            <a:ext cx="6591300" cy="2929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Венгерский алгоритм </a:t>
            </a:r>
            <a:r>
              <a:rPr lang="en" sz="1300">
                <a:latin typeface="JetBrains Mono"/>
                <a:ea typeface="JetBrains Mono"/>
                <a:cs typeface="JetBrains Mono"/>
                <a:sym typeface="JetBrains Mono"/>
              </a:rPr>
              <a:t>in a nutshell</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38000"/>
              </a:lnSpc>
              <a:spcBef>
                <a:spcPts val="0"/>
              </a:spcBef>
              <a:spcAft>
                <a:spcPts val="0"/>
              </a:spcAft>
              <a:buNone/>
            </a:pPr>
            <a:r>
              <a:rPr lang="en" sz="1300">
                <a:solidFill>
                  <a:srgbClr val="0A0519"/>
                </a:solidFill>
                <a:latin typeface="JetBrains Mono"/>
                <a:ea typeface="JetBrains Mono"/>
                <a:cs typeface="JetBrains Mono"/>
                <a:sym typeface="JetBrains Mono"/>
              </a:rPr>
              <a:t>Строим матрицу стоимостей для предсказаний и GT </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None/>
            </a:pPr>
            <a:r>
              <a:rPr lang="en" sz="1300">
                <a:solidFill>
                  <a:srgbClr val="0A0519"/>
                </a:solidFill>
                <a:latin typeface="JetBrains Mono"/>
                <a:ea typeface="JetBrains Mono"/>
                <a:cs typeface="JetBrains Mono"/>
                <a:sym typeface="JetBrains Mono"/>
              </a:rPr>
              <a:t>(IoU + class score)</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None/>
            </a:pPr>
            <a:r>
              <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None/>
            </a:pPr>
            <a:r>
              <a:rPr lang="en" sz="1300">
                <a:solidFill>
                  <a:srgbClr val="0A0519"/>
                </a:solidFill>
                <a:latin typeface="JetBrains Mono"/>
                <a:ea typeface="JetBrains Mono"/>
                <a:cs typeface="JetBrains Mono"/>
                <a:sym typeface="JetBrains Mono"/>
              </a:rPr>
              <a:t>Дальше минимизируем общую “стоимость” сопоставления GT и предсказания. </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None/>
            </a:pPr>
            <a:r>
              <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None/>
            </a:pPr>
            <a:r>
              <a:rPr lang="en" sz="1300">
                <a:solidFill>
                  <a:srgbClr val="0A0519"/>
                </a:solidFill>
                <a:latin typeface="JetBrains Mono"/>
                <a:ea typeface="JetBrains Mono"/>
                <a:cs typeface="JetBrains Mono"/>
                <a:sym typeface="JetBrains Mono"/>
              </a:rPr>
              <a:t>В итоге, каждому GT назначается </a:t>
            </a:r>
            <a:r>
              <a:rPr b="1" lang="en" sz="1400">
                <a:solidFill>
                  <a:srgbClr val="0A0519"/>
                </a:solidFill>
                <a:latin typeface="JetBrains Mono"/>
                <a:ea typeface="JetBrains Mono"/>
                <a:cs typeface="JetBrains Mono"/>
                <a:sym typeface="JetBrains Mono"/>
              </a:rPr>
              <a:t>строго одно</a:t>
            </a:r>
            <a:r>
              <a:rPr b="1" lang="en" sz="1300">
                <a:solidFill>
                  <a:srgbClr val="0A0519"/>
                </a:solidFill>
                <a:latin typeface="JetBrains Mono"/>
                <a:ea typeface="JetBrains Mono"/>
                <a:cs typeface="JetBrains Mono"/>
                <a:sym typeface="JetBrains Mono"/>
              </a:rPr>
              <a:t> </a:t>
            </a:r>
            <a:r>
              <a:rPr lang="en" sz="1300">
                <a:solidFill>
                  <a:srgbClr val="0A0519"/>
                </a:solidFill>
                <a:latin typeface="JetBrains Mono"/>
                <a:ea typeface="JetBrains Mono"/>
                <a:cs typeface="JetBrains Mono"/>
                <a:sym typeface="JetBrains Mono"/>
              </a:rPr>
              <a:t>предсказание.</a:t>
            </a:r>
            <a:endParaRPr sz="1300">
              <a:solidFill>
                <a:srgbClr val="0A0519"/>
              </a:solidFill>
              <a:latin typeface="JetBrains Mono"/>
              <a:ea typeface="JetBrains Mono"/>
              <a:cs typeface="JetBrains Mono"/>
              <a:sym typeface="JetBrains Mono"/>
            </a:endParaRPr>
          </a:p>
          <a:p>
            <a:pPr indent="0" lvl="0" marL="0" rtl="0" algn="l">
              <a:lnSpc>
                <a:spcPct val="138000"/>
              </a:lnSpc>
              <a:spcBef>
                <a:spcPts val="0"/>
              </a:spcBef>
              <a:spcAft>
                <a:spcPts val="0"/>
              </a:spcAft>
              <a:buClr>
                <a:schemeClr val="dk1"/>
              </a:buClr>
              <a:buSzPts val="1100"/>
              <a:buFont typeface="Arial"/>
              <a:buNone/>
            </a:pPr>
            <a:r>
              <a:t/>
            </a:r>
            <a:endParaRPr sz="1300">
              <a:solidFill>
                <a:srgbClr val="0A0519"/>
              </a:solidFill>
              <a:latin typeface="JetBrains Mono"/>
              <a:ea typeface="JetBrains Mono"/>
              <a:cs typeface="JetBrains Mono"/>
              <a:sym typeface="JetBrains Mono"/>
            </a:endParaRPr>
          </a:p>
          <a:p>
            <a:pPr indent="0" lvl="0" marL="0" rtl="0" algn="l">
              <a:lnSpc>
                <a:spcPct val="100000"/>
              </a:lnSpc>
              <a:spcBef>
                <a:spcPts val="0"/>
              </a:spcBef>
              <a:spcAft>
                <a:spcPts val="0"/>
              </a:spcAft>
              <a:buClr>
                <a:schemeClr val="dk1"/>
              </a:buClr>
              <a:buSzPts val="1100"/>
              <a:buFont typeface="Arial"/>
              <a:buNone/>
            </a:pPr>
            <a:r>
              <a:rPr lang="en" sz="1300">
                <a:solidFill>
                  <a:srgbClr val="0A0519"/>
                </a:solidFill>
                <a:latin typeface="JetBrains Mono"/>
                <a:ea typeface="JetBrains Mono"/>
                <a:cs typeface="JetBrains Mono"/>
                <a:sym typeface="JetBrains Mono"/>
              </a:rPr>
              <a:t>Минус — алгоритм достаточно медленный O(n</a:t>
            </a:r>
            <a:r>
              <a:rPr baseline="30000" lang="en" sz="1300">
                <a:solidFill>
                  <a:srgbClr val="0A0519"/>
                </a:solidFill>
                <a:latin typeface="JetBrains Mono"/>
                <a:ea typeface="JetBrains Mono"/>
                <a:cs typeface="JetBrains Mono"/>
                <a:sym typeface="JetBrains Mono"/>
              </a:rPr>
              <a:t>3</a:t>
            </a:r>
            <a:r>
              <a:rPr lang="en" sz="1300">
                <a:solidFill>
                  <a:srgbClr val="0A0519"/>
                </a:solidFill>
                <a:latin typeface="JetBrains Mono"/>
                <a:ea typeface="JetBrains Mono"/>
                <a:cs typeface="JetBrains Mono"/>
                <a:sym typeface="JetBrains Mono"/>
              </a:rPr>
              <a:t>).</a:t>
            </a:r>
            <a:endParaRPr sz="1400">
              <a:solidFill>
                <a:schemeClr val="dk1"/>
              </a:solidFill>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YOLOv10. Сквозь модели.</a:t>
            </a:r>
            <a:endParaRPr sz="3300">
              <a:latin typeface="Wix Madefor Display"/>
              <a:ea typeface="Wix Madefor Display"/>
              <a:cs typeface="Wix Madefor Display"/>
              <a:sym typeface="Wix Madefor Display"/>
            </a:endParaRPr>
          </a:p>
        </p:txBody>
      </p:sp>
      <p:sp>
        <p:nvSpPr>
          <p:cNvPr id="389" name="Google Shape;389;p61"/>
          <p:cNvSpPr txBox="1"/>
          <p:nvPr>
            <p:ph idx="3" type="body"/>
          </p:nvPr>
        </p:nvSpPr>
        <p:spPr>
          <a:xfrm>
            <a:off x="4456450" y="1329750"/>
            <a:ext cx="4178700" cy="3491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One-to-Many:</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Вспомогательная голова,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которая использует большое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число кандидатов (позитивных ббоксов) в процессе обучения.</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One-to-one:</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Основная голова, отвечающая за предсказания на inference. Выдает только 1 предсказание для каждого объекта.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 процессе обучения, задача label assignment решается с помощью Венгерского алгоритма (Hungarian algorithm).</a:t>
            </a:r>
            <a:endParaRPr sz="1300">
              <a:latin typeface="JetBrains Mono"/>
              <a:ea typeface="JetBrains Mono"/>
              <a:cs typeface="JetBrains Mono"/>
              <a:sym typeface="JetBrains Mono"/>
            </a:endParaRPr>
          </a:p>
        </p:txBody>
      </p:sp>
      <p:pic>
        <p:nvPicPr>
          <p:cNvPr id="390" name="Google Shape;390;p61"/>
          <p:cNvPicPr preferRelativeResize="0"/>
          <p:nvPr/>
        </p:nvPicPr>
        <p:blipFill rotWithShape="1">
          <a:blip r:embed="rId3">
            <a:alphaModFix/>
          </a:blip>
          <a:srcRect b="0" l="35153" r="0" t="3353"/>
          <a:stretch/>
        </p:blipFill>
        <p:spPr>
          <a:xfrm>
            <a:off x="352426" y="1329750"/>
            <a:ext cx="3884426" cy="2484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YOLOv11. Сквозь модели.</a:t>
            </a:r>
            <a:endParaRPr sz="3300">
              <a:latin typeface="Wix Madefor Display"/>
              <a:ea typeface="Wix Madefor Display"/>
              <a:cs typeface="Wix Madefor Display"/>
              <a:sym typeface="Wix Madefor Display"/>
            </a:endParaRPr>
          </a:p>
        </p:txBody>
      </p:sp>
      <p:sp>
        <p:nvSpPr>
          <p:cNvPr id="396" name="Google Shape;396;p62"/>
          <p:cNvSpPr txBox="1"/>
          <p:nvPr/>
        </p:nvSpPr>
        <p:spPr>
          <a:xfrm>
            <a:off x="1330125" y="4705250"/>
            <a:ext cx="65382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u="sng">
                <a:solidFill>
                  <a:schemeClr val="hlink"/>
                </a:solidFill>
                <a:latin typeface="JetBrains Mono"/>
                <a:ea typeface="JetBrains Mono"/>
                <a:cs typeface="JetBrains Mono"/>
                <a:sym typeface="JetBrains Mono"/>
                <a:hlinkClick r:id="rId3"/>
              </a:rPr>
              <a:t>https://medium.com/@nikhil-rao-20/yolov11-explained-next-level-object-detection-with-enhanced-speed-and-accuracy-2dbe2d376f71</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397" name="Google Shape;397;p62"/>
          <p:cNvPicPr preferRelativeResize="0"/>
          <p:nvPr/>
        </p:nvPicPr>
        <p:blipFill>
          <a:blip r:embed="rId4">
            <a:alphaModFix/>
          </a:blip>
          <a:stretch>
            <a:fillRect/>
          </a:stretch>
        </p:blipFill>
        <p:spPr>
          <a:xfrm>
            <a:off x="1708335" y="1247200"/>
            <a:ext cx="5735488" cy="34580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6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YOLOv12. Сквозь модели.</a:t>
            </a:r>
            <a:endParaRPr sz="3300">
              <a:latin typeface="Wix Madefor Display"/>
              <a:ea typeface="Wix Madefor Display"/>
              <a:cs typeface="Wix Madefor Display"/>
              <a:sym typeface="Wix Madefor Display"/>
            </a:endParaRPr>
          </a:p>
        </p:txBody>
      </p:sp>
      <p:pic>
        <p:nvPicPr>
          <p:cNvPr id="403" name="Google Shape;403;p63"/>
          <p:cNvPicPr preferRelativeResize="0"/>
          <p:nvPr/>
        </p:nvPicPr>
        <p:blipFill>
          <a:blip r:embed="rId3">
            <a:alphaModFix/>
          </a:blip>
          <a:stretch>
            <a:fillRect/>
          </a:stretch>
        </p:blipFill>
        <p:spPr>
          <a:xfrm>
            <a:off x="152400" y="1806652"/>
            <a:ext cx="8839202" cy="2536114"/>
          </a:xfrm>
          <a:prstGeom prst="rect">
            <a:avLst/>
          </a:prstGeom>
          <a:noFill/>
          <a:ln>
            <a:noFill/>
          </a:ln>
        </p:spPr>
      </p:pic>
      <p:sp>
        <p:nvSpPr>
          <p:cNvPr id="404" name="Google Shape;404;p63"/>
          <p:cNvSpPr txBox="1"/>
          <p:nvPr>
            <p:ph idx="3" type="body"/>
          </p:nvPr>
        </p:nvSpPr>
        <p:spPr>
          <a:xfrm>
            <a:off x="1041675" y="4342775"/>
            <a:ext cx="47952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Основные блоки для предыдущих YOLO моделей.</a:t>
            </a:r>
            <a:endParaRPr sz="1300">
              <a:latin typeface="JetBrains Mono"/>
              <a:ea typeface="JetBrains Mono"/>
              <a:cs typeface="JetBrains Mono"/>
              <a:sym typeface="JetBrains Mono"/>
            </a:endParaRPr>
          </a:p>
        </p:txBody>
      </p:sp>
      <p:sp>
        <p:nvSpPr>
          <p:cNvPr id="405" name="Google Shape;405;p63"/>
          <p:cNvSpPr txBox="1"/>
          <p:nvPr>
            <p:ph idx="3" type="body"/>
          </p:nvPr>
        </p:nvSpPr>
        <p:spPr>
          <a:xfrm>
            <a:off x="6804250" y="4342775"/>
            <a:ext cx="2238600" cy="499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Блок для YOLOv12</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A2 —</a:t>
            </a:r>
            <a:r>
              <a:rPr lang="en" sz="1300">
                <a:latin typeface="JetBrains Mono"/>
                <a:ea typeface="JetBrains Mono"/>
                <a:cs typeface="JetBrains Mono"/>
                <a:sym typeface="JetBrains Mono"/>
              </a:rPr>
              <a:t> FlashAttention.</a:t>
            </a:r>
            <a:endParaRPr sz="1300">
              <a:latin typeface="JetBrains Mono"/>
              <a:ea typeface="JetBrains Mono"/>
              <a:cs typeface="JetBrains Mono"/>
              <a:sym typeface="JetBrains Mon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YOLOv12. Сквозь модели.</a:t>
            </a:r>
            <a:endParaRPr sz="3300">
              <a:latin typeface="Wix Madefor Display"/>
              <a:ea typeface="Wix Madefor Display"/>
              <a:cs typeface="Wix Madefor Display"/>
              <a:sym typeface="Wix Madefor Display"/>
            </a:endParaRPr>
          </a:p>
        </p:txBody>
      </p:sp>
      <p:pic>
        <p:nvPicPr>
          <p:cNvPr id="411" name="Google Shape;411;p64"/>
          <p:cNvPicPr preferRelativeResize="0"/>
          <p:nvPr/>
        </p:nvPicPr>
        <p:blipFill>
          <a:blip r:embed="rId3">
            <a:alphaModFix/>
          </a:blip>
          <a:stretch>
            <a:fillRect/>
          </a:stretch>
        </p:blipFill>
        <p:spPr>
          <a:xfrm>
            <a:off x="888300" y="1564874"/>
            <a:ext cx="7367400" cy="3007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Семейство YOLO</a:t>
            </a:r>
            <a:endParaRPr sz="3300">
              <a:latin typeface="Wix Madefor Display"/>
              <a:ea typeface="Wix Madefor Display"/>
              <a:cs typeface="Wix Madefor Display"/>
              <a:sym typeface="Wix Madefor Display"/>
            </a:endParaRPr>
          </a:p>
        </p:txBody>
      </p:sp>
      <p:graphicFrame>
        <p:nvGraphicFramePr>
          <p:cNvPr id="417" name="Google Shape;417;p65"/>
          <p:cNvGraphicFramePr/>
          <p:nvPr/>
        </p:nvGraphicFramePr>
        <p:xfrm>
          <a:off x="352425" y="968450"/>
          <a:ext cx="3000000" cy="3000000"/>
        </p:xfrm>
        <a:graphic>
          <a:graphicData uri="http://schemas.openxmlformats.org/drawingml/2006/table">
            <a:tbl>
              <a:tblPr>
                <a:noFill/>
                <a:tableStyleId>{85FC3FDF-6634-4730-89E7-567F9C835F68}</a:tableStyleId>
              </a:tblPr>
              <a:tblGrid>
                <a:gridCol w="719600"/>
                <a:gridCol w="1010450"/>
                <a:gridCol w="1604925"/>
                <a:gridCol w="1592225"/>
                <a:gridCol w="3603175"/>
              </a:tblGrid>
              <a:tr h="4497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Версия</a:t>
                      </a:r>
                      <a:endParaRPr sz="1000">
                        <a:latin typeface="JetBrains Mono"/>
                        <a:ea typeface="JetBrains Mono"/>
                        <a:cs typeface="JetBrains Mono"/>
                        <a:sym typeface="JetBrains Mono"/>
                      </a:endParaRPr>
                    </a:p>
                  </a:txBody>
                  <a:tcPr marT="91425" marB="91425" marR="91425" marL="91425" anchor="ctr">
                    <a:solidFill>
                      <a:srgbClr val="5EBED1">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Использует якоря?</a:t>
                      </a:r>
                      <a:endParaRPr sz="1000">
                        <a:latin typeface="JetBrains Mono"/>
                        <a:ea typeface="JetBrains Mono"/>
                        <a:cs typeface="JetBrains Mono"/>
                        <a:sym typeface="JetBrains Mono"/>
                      </a:endParaRPr>
                    </a:p>
                  </a:txBody>
                  <a:tcPr marT="91425" marB="91425" marR="91425" marL="91425" anchor="ctr">
                    <a:solidFill>
                      <a:srgbClr val="5EBED1">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Backbone</a:t>
                      </a:r>
                      <a:endParaRPr sz="1000">
                        <a:latin typeface="JetBrains Mono"/>
                        <a:ea typeface="JetBrains Mono"/>
                        <a:cs typeface="JetBrains Mono"/>
                        <a:sym typeface="JetBrains Mono"/>
                      </a:endParaRPr>
                    </a:p>
                  </a:txBody>
                  <a:tcPr marT="91425" marB="91425" marR="91425" marL="91425" anchor="ctr">
                    <a:solidFill>
                      <a:srgbClr val="5EBED1">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Neck</a:t>
                      </a:r>
                      <a:endParaRPr sz="1000">
                        <a:latin typeface="JetBrains Mono"/>
                        <a:ea typeface="JetBrains Mono"/>
                        <a:cs typeface="JetBrains Mono"/>
                        <a:sym typeface="JetBrains Mono"/>
                      </a:endParaRPr>
                    </a:p>
                  </a:txBody>
                  <a:tcPr marT="91425" marB="91425" marR="91425" marL="91425" anchor="ctr">
                    <a:solidFill>
                      <a:srgbClr val="5EBED1">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Additional features</a:t>
                      </a:r>
                      <a:endParaRPr sz="1000">
                        <a:latin typeface="JetBrains Mono"/>
                        <a:ea typeface="JetBrains Mono"/>
                        <a:cs typeface="JetBrains Mono"/>
                        <a:sym typeface="JetBrains Mono"/>
                      </a:endParaRPr>
                    </a:p>
                  </a:txBody>
                  <a:tcPr marT="91425" marB="91425" marR="91425" marL="91425" anchor="ctr">
                    <a:solidFill>
                      <a:srgbClr val="5EBED1">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4</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Да</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CSPDarknet53</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PAN + SPP</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CIoU NMS </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5</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Да</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CSPDarknet53 (C3)</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Удобный, быстрый, популярный</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6</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Нет</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EfficientRep</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RepPAN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TAL + Reparameterization Trick + VariFocal Loss</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7</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Да</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E-Elan based</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E-Elan 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Auxiliary head + coarse-to-fine assigner</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8</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Нет</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CSPDarknet53 (C2f)</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Удобный, быстрый, популярный + multitask</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9</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Нет</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CSP-ELAN based</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CSP-ELAN 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Programmable Gradient Information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10</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Нет</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gridSpan="2">
                  <a:txBody>
                    <a:bodyPr/>
                    <a:lstStyle/>
                    <a:p>
                      <a:pPr indent="0" lvl="0" marL="0" rtl="0" algn="ctr">
                        <a:spcBef>
                          <a:spcPts val="0"/>
                        </a:spcBef>
                        <a:spcAft>
                          <a:spcPts val="0"/>
                        </a:spcAft>
                        <a:buNone/>
                      </a:pPr>
                      <a:r>
                        <a:rPr lang="en" sz="1000">
                          <a:latin typeface="JetBrains Mono"/>
                          <a:ea typeface="JetBrains Mono"/>
                          <a:cs typeface="JetBrains Mono"/>
                          <a:sym typeface="JetBrains Mono"/>
                        </a:rPr>
                        <a:t>YOLOv8 as baseline</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hMerge="1"/>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НЕ использует NMS на Inference</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11</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Нет</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DarkNet53 (C3K2)</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Удобный, быстрый, популярный + multitask</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r h="381000">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12</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solidFill>
                            <a:schemeClr val="dk1"/>
                          </a:solidFill>
                          <a:latin typeface="JetBrains Mono"/>
                          <a:ea typeface="JetBrains Mono"/>
                          <a:cs typeface="JetBrains Mono"/>
                          <a:sym typeface="JetBrains Mono"/>
                        </a:rPr>
                        <a:t>Нет</a:t>
                      </a:r>
                      <a:endParaRPr sz="1000">
                        <a:solidFill>
                          <a:schemeClr val="dk1"/>
                        </a:solidFill>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R-ELAN + Area Attention (A2)</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PAN</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c>
                  <a:txBody>
                    <a:bodyPr/>
                    <a:lstStyle/>
                    <a:p>
                      <a:pPr indent="0" lvl="0" marL="0" rtl="0" algn="ctr">
                        <a:spcBef>
                          <a:spcPts val="0"/>
                        </a:spcBef>
                        <a:spcAft>
                          <a:spcPts val="0"/>
                        </a:spcAft>
                        <a:buNone/>
                      </a:pPr>
                      <a:r>
                        <a:rPr lang="en" sz="1000">
                          <a:latin typeface="JetBrains Mono"/>
                          <a:ea typeface="JetBrains Mono"/>
                          <a:cs typeface="JetBrains Mono"/>
                          <a:sym typeface="JetBrains Mono"/>
                        </a:rPr>
                        <a:t>Первая номерная часть использующая трансформеры</a:t>
                      </a:r>
                      <a:endParaRPr sz="1000">
                        <a:latin typeface="JetBrains Mono"/>
                        <a:ea typeface="JetBrains Mono"/>
                        <a:cs typeface="JetBrains Mono"/>
                        <a:sym typeface="JetBrains Mono"/>
                      </a:endParaRPr>
                    </a:p>
                  </a:txBody>
                  <a:tcPr marT="91425" marB="91425" marR="91425" marL="91425" anchor="ctr">
                    <a:solidFill>
                      <a:srgbClr val="D9EAD3">
                        <a:alpha val="50000"/>
                      </a:srgbClr>
                    </a:solidFill>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Семейство YOLO</a:t>
            </a:r>
            <a:endParaRPr sz="3300">
              <a:latin typeface="Wix Madefor Display"/>
              <a:ea typeface="Wix Madefor Display"/>
              <a:cs typeface="Wix Madefor Display"/>
              <a:sym typeface="Wix Madefor Display"/>
            </a:endParaRPr>
          </a:p>
        </p:txBody>
      </p:sp>
      <p:pic>
        <p:nvPicPr>
          <p:cNvPr id="162" name="Google Shape;162;p30"/>
          <p:cNvPicPr preferRelativeResize="0"/>
          <p:nvPr/>
        </p:nvPicPr>
        <p:blipFill>
          <a:blip r:embed="rId3">
            <a:alphaModFix/>
          </a:blip>
          <a:stretch>
            <a:fillRect/>
          </a:stretch>
        </p:blipFill>
        <p:spPr>
          <a:xfrm>
            <a:off x="600000" y="1467175"/>
            <a:ext cx="7887702" cy="3563624"/>
          </a:xfrm>
          <a:prstGeom prst="rect">
            <a:avLst/>
          </a:prstGeom>
          <a:noFill/>
          <a:ln>
            <a:noFill/>
          </a:ln>
        </p:spPr>
      </p:pic>
      <p:sp>
        <p:nvSpPr>
          <p:cNvPr id="163" name="Google Shape;163;p30"/>
          <p:cNvSpPr txBox="1"/>
          <p:nvPr/>
        </p:nvSpPr>
        <p:spPr>
          <a:xfrm>
            <a:off x="1299150" y="4831025"/>
            <a:ext cx="65457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888888"/>
                </a:solidFill>
                <a:latin typeface="JetBrains Mono"/>
                <a:ea typeface="JetBrains Mono"/>
                <a:cs typeface="JetBrains Mono"/>
                <a:sym typeface="JetBrains Mono"/>
              </a:rPr>
              <a:t>Source:Evaluating the Evolution of YOLO (You Only Look Once) Models: A Comprehensive Benchmark Study of YOLO11 and Its Predecessors</a:t>
            </a:r>
            <a:endParaRPr sz="600">
              <a:solidFill>
                <a:srgbClr val="888888"/>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 </a:t>
            </a:r>
            <a:r>
              <a:rPr lang="en" sz="600" u="sng">
                <a:solidFill>
                  <a:schemeClr val="hlink"/>
                </a:solidFill>
                <a:latin typeface="JetBrains Mono"/>
                <a:ea typeface="JetBrains Mono"/>
                <a:cs typeface="JetBrains Mono"/>
                <a:sym typeface="JetBrains Mono"/>
                <a:hlinkClick r:id="rId4"/>
              </a:rPr>
              <a:t>https://arxiv.org/abs/2411.00201</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idx="2" type="body"/>
          </p:nvPr>
        </p:nvSpPr>
        <p:spPr>
          <a:xfrm>
            <a:off x="593900" y="1015025"/>
            <a:ext cx="4425000" cy="12051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rgbClr val="EDECED"/>
              </a:buClr>
              <a:buSzPts val="4100"/>
              <a:buNone/>
            </a:pPr>
            <a:r>
              <a:rPr lang="en"/>
              <a:t>Нестандартные подходы</a:t>
            </a:r>
            <a:endParaRPr/>
          </a:p>
        </p:txBody>
      </p:sp>
      <p:sp>
        <p:nvSpPr>
          <p:cNvPr id="423" name="Google Shape;423;p66"/>
          <p:cNvSpPr txBox="1"/>
          <p:nvPr>
            <p:ph idx="3" type="body"/>
          </p:nvPr>
        </p:nvSpPr>
        <p:spPr>
          <a:xfrm>
            <a:off x="5984854" y="3504678"/>
            <a:ext cx="728100" cy="1947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r">
              <a:lnSpc>
                <a:spcPct val="90000"/>
              </a:lnSpc>
              <a:spcBef>
                <a:spcPts val="0"/>
              </a:spcBef>
              <a:spcAft>
                <a:spcPts val="0"/>
              </a:spcAft>
              <a:buClr>
                <a:srgbClr val="EDECED"/>
              </a:buClr>
              <a:buSzPct val="1000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a:t>
            </a:r>
            <a:endParaRPr sz="3300">
              <a:latin typeface="Wix Madefor Display"/>
              <a:ea typeface="Wix Madefor Display"/>
              <a:cs typeface="Wix Madefor Display"/>
              <a:sym typeface="Wix Madefor Display"/>
            </a:endParaRPr>
          </a:p>
        </p:txBody>
      </p:sp>
      <p:sp>
        <p:nvSpPr>
          <p:cNvPr id="429" name="Google Shape;429;p67"/>
          <p:cNvSpPr txBox="1"/>
          <p:nvPr>
            <p:ph idx="3" type="body"/>
          </p:nvPr>
        </p:nvSpPr>
        <p:spPr>
          <a:xfrm>
            <a:off x="352425" y="977800"/>
            <a:ext cx="6962700" cy="499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a:t>
            </a:r>
            <a:r>
              <a:rPr lang="en" sz="1300">
                <a:latin typeface="JetBrains Mono"/>
                <a:ea typeface="JetBrains Mono"/>
                <a:cs typeface="JetBrains Mono"/>
                <a:sym typeface="JetBrains Mono"/>
              </a:rPr>
              <a:t>одход, основанный на предсказании верхнего левого и правого нижнего краёв bounding box’a.</a:t>
            </a:r>
            <a:endParaRPr sz="1300">
              <a:latin typeface="JetBrains Mono"/>
              <a:ea typeface="JetBrains Mono"/>
              <a:cs typeface="JetBrains Mono"/>
              <a:sym typeface="JetBrains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a:t>
            </a:r>
            <a:endParaRPr sz="3300">
              <a:latin typeface="Wix Madefor Display"/>
              <a:ea typeface="Wix Madefor Display"/>
              <a:cs typeface="Wix Madefor Display"/>
              <a:sym typeface="Wix Madefor Display"/>
            </a:endParaRPr>
          </a:p>
        </p:txBody>
      </p:sp>
      <p:sp>
        <p:nvSpPr>
          <p:cNvPr id="435" name="Google Shape;435;p68"/>
          <p:cNvSpPr txBox="1"/>
          <p:nvPr>
            <p:ph idx="3" type="body"/>
          </p:nvPr>
        </p:nvSpPr>
        <p:spPr>
          <a:xfrm>
            <a:off x="352425" y="977800"/>
            <a:ext cx="6962700" cy="499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a:t>
            </a:r>
            <a:r>
              <a:rPr lang="en" sz="1300">
                <a:latin typeface="JetBrains Mono"/>
                <a:ea typeface="JetBrains Mono"/>
                <a:cs typeface="JetBrains Mono"/>
                <a:sym typeface="JetBrains Mono"/>
              </a:rPr>
              <a:t>одход, основанный на предсказании верхнего левого и правого нижнего краёв bounding box’a.</a:t>
            </a:r>
            <a:endParaRPr sz="1300">
              <a:latin typeface="JetBrains Mono"/>
              <a:ea typeface="JetBrains Mono"/>
              <a:cs typeface="JetBrains Mono"/>
              <a:sym typeface="JetBrains Mono"/>
            </a:endParaRPr>
          </a:p>
        </p:txBody>
      </p:sp>
      <p:pic>
        <p:nvPicPr>
          <p:cNvPr id="436" name="Google Shape;436;p68"/>
          <p:cNvPicPr preferRelativeResize="0"/>
          <p:nvPr/>
        </p:nvPicPr>
        <p:blipFill>
          <a:blip r:embed="rId3">
            <a:alphaModFix/>
          </a:blip>
          <a:stretch>
            <a:fillRect/>
          </a:stretch>
        </p:blipFill>
        <p:spPr>
          <a:xfrm>
            <a:off x="1252301" y="1562850"/>
            <a:ext cx="6639374" cy="3090100"/>
          </a:xfrm>
          <a:prstGeom prst="rect">
            <a:avLst/>
          </a:prstGeom>
          <a:noFill/>
          <a:ln>
            <a:noFill/>
          </a:ln>
        </p:spPr>
      </p:pic>
      <p:sp>
        <p:nvSpPr>
          <p:cNvPr id="437" name="Google Shape;437;p68"/>
          <p:cNvSpPr txBox="1"/>
          <p:nvPr/>
        </p:nvSpPr>
        <p:spPr>
          <a:xfrm>
            <a:off x="3125925" y="4646847"/>
            <a:ext cx="30000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CornerNet: Detecting Objects as Paired Keypoints</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4"/>
              </a:rPr>
              <a:t>https://arxiv.org/abs/1808.01244</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a:t>
            </a:r>
            <a:endParaRPr sz="3300">
              <a:latin typeface="Wix Madefor Display"/>
              <a:ea typeface="Wix Madefor Display"/>
              <a:cs typeface="Wix Madefor Display"/>
              <a:sym typeface="Wix Madefor Display"/>
            </a:endParaRPr>
          </a:p>
        </p:txBody>
      </p:sp>
      <p:sp>
        <p:nvSpPr>
          <p:cNvPr id="443" name="Google Shape;443;p69"/>
          <p:cNvSpPr txBox="1"/>
          <p:nvPr>
            <p:ph idx="3" type="body"/>
          </p:nvPr>
        </p:nvSpPr>
        <p:spPr>
          <a:xfrm>
            <a:off x="152400" y="3758475"/>
            <a:ext cx="7828200" cy="9597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Backbone — Два encoder-decoder блоков подряд,</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Head — Два идентичных и независимых блоков для предсказания левого верхнего и правого нижнего углов.</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Выход — 3 группы feature map’ов.</a:t>
            </a:r>
            <a:endParaRPr sz="1300">
              <a:latin typeface="JetBrains Mono"/>
              <a:ea typeface="JetBrains Mono"/>
              <a:cs typeface="JetBrains Mono"/>
              <a:sym typeface="JetBrains Mono"/>
            </a:endParaRPr>
          </a:p>
        </p:txBody>
      </p:sp>
      <p:pic>
        <p:nvPicPr>
          <p:cNvPr id="444" name="Google Shape;444;p69"/>
          <p:cNvPicPr preferRelativeResize="0"/>
          <p:nvPr/>
        </p:nvPicPr>
        <p:blipFill>
          <a:blip r:embed="rId3">
            <a:alphaModFix/>
          </a:blip>
          <a:stretch>
            <a:fillRect/>
          </a:stretch>
        </p:blipFill>
        <p:spPr>
          <a:xfrm>
            <a:off x="152400" y="1498500"/>
            <a:ext cx="8453199" cy="2166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Output.</a:t>
            </a:r>
            <a:endParaRPr sz="3300">
              <a:latin typeface="Wix Madefor Display"/>
              <a:ea typeface="Wix Madefor Display"/>
              <a:cs typeface="Wix Madefor Display"/>
              <a:sym typeface="Wix Madefor Display"/>
            </a:endParaRPr>
          </a:p>
        </p:txBody>
      </p:sp>
      <p:sp>
        <p:nvSpPr>
          <p:cNvPr id="450" name="Google Shape;450;p70"/>
          <p:cNvSpPr txBox="1"/>
          <p:nvPr>
            <p:ph idx="3" type="body"/>
          </p:nvPr>
        </p:nvSpPr>
        <p:spPr>
          <a:xfrm>
            <a:off x="3806200" y="1192900"/>
            <a:ext cx="4765800" cy="4004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Heatmaps </a:t>
            </a:r>
            <a:r>
              <a:rPr lang="en" sz="1300">
                <a:latin typeface="JetBrains Mono"/>
                <a:ea typeface="JetBrains Mono"/>
                <a:cs typeface="JetBrains Mono"/>
                <a:sym typeface="JetBrains Mono"/>
              </a:rPr>
              <a:t>— Feature map в котором предсказывается вероятность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наличия левого верхнего </a:t>
            </a:r>
            <a:r>
              <a:rPr b="1" lang="en" sz="1300">
                <a:latin typeface="JetBrains Mono"/>
                <a:ea typeface="JetBrains Mono"/>
                <a:cs typeface="JetBrains Mono"/>
                <a:sym typeface="JetBrains Mono"/>
              </a:rPr>
              <a:t>TL</a:t>
            </a:r>
            <a:r>
              <a:rPr lang="en" sz="1300">
                <a:latin typeface="JetBrains Mono"/>
                <a:ea typeface="JetBrains Mono"/>
                <a:cs typeface="JetBrains Mono"/>
                <a:sym typeface="JetBrains Mono"/>
              </a:rPr>
              <a:t> (или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правого нижнего </a:t>
            </a:r>
            <a:r>
              <a:rPr b="1" lang="en" sz="1300">
                <a:latin typeface="JetBrains Mono"/>
                <a:ea typeface="JetBrains Mono"/>
                <a:cs typeface="JetBrains Mono"/>
                <a:sym typeface="JetBrains Mono"/>
              </a:rPr>
              <a:t>BR</a:t>
            </a:r>
            <a:r>
              <a:rPr lang="en" sz="1300">
                <a:latin typeface="JetBrains Mono"/>
                <a:ea typeface="JetBrains Mono"/>
                <a:cs typeface="JetBrains Mono"/>
                <a:sym typeface="JetBrains Mono"/>
              </a:rPr>
              <a:t>) угла конкретного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Класса (Размер </a:t>
            </a:r>
            <a:r>
              <a:rPr lang="en" sz="1300">
                <a:latin typeface="JetBrains Mono"/>
                <a:ea typeface="JetBrains Mono"/>
                <a:cs typeface="JetBrains Mono"/>
                <a:sym typeface="JetBrains Mono"/>
              </a:rPr>
              <a:t>H’x W’x C)</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8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Embeddings </a:t>
            </a:r>
            <a:r>
              <a:rPr lang="en" sz="1300">
                <a:latin typeface="JetBrains Mono"/>
                <a:ea typeface="JetBrains Mono"/>
                <a:cs typeface="JetBrains Mono"/>
                <a:sym typeface="JetBrains Mono"/>
              </a:rPr>
              <a:t>— Позиция i, j содержит числовой эмбеддинг для угла в позиции i, j. Близкие по расстоянию эмбеддинги для углов </a:t>
            </a:r>
            <a:r>
              <a:rPr b="1" lang="en" sz="1300">
                <a:latin typeface="JetBrains Mono"/>
                <a:ea typeface="JetBrains Mono"/>
                <a:cs typeface="JetBrains Mono"/>
                <a:sym typeface="JetBrains Mono"/>
              </a:rPr>
              <a:t>TL</a:t>
            </a:r>
            <a:r>
              <a:rPr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и </a:t>
            </a:r>
            <a:r>
              <a:rPr b="1" lang="en" sz="1300">
                <a:latin typeface="JetBrains Mono"/>
                <a:ea typeface="JetBrains Mono"/>
                <a:cs typeface="JetBrains Mono"/>
                <a:sym typeface="JetBrains Mono"/>
              </a:rPr>
              <a:t>BR</a:t>
            </a:r>
            <a:r>
              <a:rPr b="1"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означает что это углы одного ббокса. Углы разных классов имеют одинаковые ббоксы. Размер эмбеддинга — 128. </a:t>
            </a:r>
            <a:r>
              <a:rPr lang="en" sz="1300">
                <a:latin typeface="JetBrains Mono"/>
                <a:ea typeface="JetBrains Mono"/>
                <a:cs typeface="JetBrains Mono"/>
                <a:sym typeface="JetBrains Mono"/>
              </a:rPr>
              <a:t>(Размер H’x W’x 128)</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8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Offsets </a:t>
            </a:r>
            <a:r>
              <a:rPr lang="en" sz="1300">
                <a:latin typeface="JetBrains Mono"/>
                <a:ea typeface="JetBrains Mono"/>
                <a:cs typeface="JetBrains Mono"/>
                <a:sym typeface="JetBrains Mono"/>
              </a:rPr>
              <a:t>— Дополнительное смещение угла, чтобы восстановить положение углов на исходном изображении, тк размеры выходного feature map’a могут не совпадать с исходными.</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Clr>
                <a:schemeClr val="dk1"/>
              </a:buClr>
              <a:buSzPts val="1100"/>
              <a:buFont typeface="Arial"/>
              <a:buNone/>
            </a:pPr>
            <a:r>
              <a:rPr lang="en" sz="1300">
                <a:latin typeface="JetBrains Mono"/>
                <a:ea typeface="JetBrains Mono"/>
                <a:cs typeface="JetBrains Mono"/>
                <a:sym typeface="JetBrains Mono"/>
              </a:rPr>
              <a:t>(Размер H’x W’x C)</a:t>
            </a:r>
            <a:endParaRPr sz="1300">
              <a:latin typeface="JetBrains Mono"/>
              <a:ea typeface="JetBrains Mono"/>
              <a:cs typeface="JetBrains Mono"/>
              <a:sym typeface="JetBrains Mono"/>
            </a:endParaRPr>
          </a:p>
        </p:txBody>
      </p:sp>
      <p:pic>
        <p:nvPicPr>
          <p:cNvPr id="451" name="Google Shape;451;p70"/>
          <p:cNvPicPr preferRelativeResize="0"/>
          <p:nvPr/>
        </p:nvPicPr>
        <p:blipFill rotWithShape="1">
          <a:blip r:embed="rId3">
            <a:alphaModFix/>
          </a:blip>
          <a:srcRect b="0" l="65803" r="0" t="0"/>
          <a:stretch/>
        </p:blipFill>
        <p:spPr>
          <a:xfrm>
            <a:off x="352425" y="1192900"/>
            <a:ext cx="3022701" cy="22649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Corner Pooling.</a:t>
            </a:r>
            <a:endParaRPr sz="3300">
              <a:latin typeface="Wix Madefor Display"/>
              <a:ea typeface="Wix Madefor Display"/>
              <a:cs typeface="Wix Madefor Display"/>
              <a:sym typeface="Wix Madefor Display"/>
            </a:endParaRPr>
          </a:p>
        </p:txBody>
      </p:sp>
      <p:sp>
        <p:nvSpPr>
          <p:cNvPr id="457" name="Google Shape;457;p71"/>
          <p:cNvSpPr txBox="1"/>
          <p:nvPr>
            <p:ph idx="3" type="body"/>
          </p:nvPr>
        </p:nvSpPr>
        <p:spPr>
          <a:xfrm>
            <a:off x="3628700" y="1225750"/>
            <a:ext cx="3944100" cy="3030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Есть объекты, углы которых никак не взаимодействуют с объектом, тогда модели сложно учиться, так как вокруг угла нет визуальной информации за которую можно ухватиться.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Corner Pooling пытается решить эту проблему добавляя больше контекста.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Например, чтобы обнаружить угол </a:t>
            </a:r>
            <a:r>
              <a:rPr b="1" lang="en" sz="1300">
                <a:latin typeface="JetBrains Mono"/>
                <a:ea typeface="JetBrains Mono"/>
                <a:cs typeface="JetBrains Mono"/>
                <a:sym typeface="JetBrains Mono"/>
              </a:rPr>
              <a:t>TL</a:t>
            </a:r>
            <a:r>
              <a:rPr lang="en" sz="1300">
                <a:latin typeface="JetBrains Mono"/>
                <a:ea typeface="JetBrains Mono"/>
                <a:cs typeface="JetBrains Mono"/>
                <a:sym typeface="JetBrains Mono"/>
              </a:rPr>
              <a:t>, то есть крайний пиксель объекта, полезно знать есть ли признаки объекта “сверху” и “слева” от данной точки.</a:t>
            </a:r>
            <a:endParaRPr sz="1300">
              <a:latin typeface="JetBrains Mono"/>
              <a:ea typeface="JetBrains Mono"/>
              <a:cs typeface="JetBrains Mono"/>
              <a:sym typeface="JetBrains Mono"/>
            </a:endParaRPr>
          </a:p>
        </p:txBody>
      </p:sp>
      <p:pic>
        <p:nvPicPr>
          <p:cNvPr id="458" name="Google Shape;458;p71"/>
          <p:cNvPicPr preferRelativeResize="0"/>
          <p:nvPr/>
        </p:nvPicPr>
        <p:blipFill rotWithShape="1">
          <a:blip r:embed="rId3">
            <a:alphaModFix/>
          </a:blip>
          <a:srcRect b="3250" l="52213" r="1378" t="0"/>
          <a:stretch/>
        </p:blipFill>
        <p:spPr>
          <a:xfrm>
            <a:off x="352425" y="1225750"/>
            <a:ext cx="2826700" cy="2185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Corner Pooling.</a:t>
            </a:r>
            <a:endParaRPr sz="3300">
              <a:latin typeface="Wix Madefor Display"/>
              <a:ea typeface="Wix Madefor Display"/>
              <a:cs typeface="Wix Madefor Display"/>
              <a:sym typeface="Wix Madefor Display"/>
            </a:endParaRPr>
          </a:p>
        </p:txBody>
      </p:sp>
      <p:pic>
        <p:nvPicPr>
          <p:cNvPr id="464" name="Google Shape;464;p72"/>
          <p:cNvPicPr preferRelativeResize="0"/>
          <p:nvPr/>
        </p:nvPicPr>
        <p:blipFill>
          <a:blip r:embed="rId3">
            <a:alphaModFix/>
          </a:blip>
          <a:stretch>
            <a:fillRect/>
          </a:stretch>
        </p:blipFill>
        <p:spPr>
          <a:xfrm>
            <a:off x="1306312" y="1036100"/>
            <a:ext cx="6531376" cy="2697750"/>
          </a:xfrm>
          <a:prstGeom prst="rect">
            <a:avLst/>
          </a:prstGeom>
          <a:noFill/>
          <a:ln>
            <a:noFill/>
          </a:ln>
        </p:spPr>
      </p:pic>
      <p:sp>
        <p:nvSpPr>
          <p:cNvPr id="465" name="Google Shape;465;p72"/>
          <p:cNvSpPr txBox="1"/>
          <p:nvPr>
            <p:ph idx="3" type="body"/>
          </p:nvPr>
        </p:nvSpPr>
        <p:spPr>
          <a:xfrm>
            <a:off x="1306300" y="3776350"/>
            <a:ext cx="6531300" cy="1189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Corner Pooling состоит из 2х параллельных map-pooling слоев, которые находят максимальные значения в двух направлениях, независимо для каждой feature map’ы.</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Затем результаты двух max-pooling операций складываются.</a:t>
            </a:r>
            <a:endParaRPr sz="1300">
              <a:latin typeface="JetBrains Mono"/>
              <a:ea typeface="JetBrains Mono"/>
              <a:cs typeface="JetBrains Mono"/>
              <a:sym typeface="JetBrains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Head.</a:t>
            </a:r>
            <a:endParaRPr sz="3300">
              <a:latin typeface="Wix Madefor Display"/>
              <a:ea typeface="Wix Madefor Display"/>
              <a:cs typeface="Wix Madefor Display"/>
              <a:sym typeface="Wix Madefor Display"/>
            </a:endParaRPr>
          </a:p>
        </p:txBody>
      </p:sp>
      <p:pic>
        <p:nvPicPr>
          <p:cNvPr id="471" name="Google Shape;471;p73"/>
          <p:cNvPicPr preferRelativeResize="0"/>
          <p:nvPr/>
        </p:nvPicPr>
        <p:blipFill>
          <a:blip r:embed="rId3">
            <a:alphaModFix/>
          </a:blip>
          <a:stretch>
            <a:fillRect/>
          </a:stretch>
        </p:blipFill>
        <p:spPr>
          <a:xfrm>
            <a:off x="322712" y="985962"/>
            <a:ext cx="8498575" cy="3171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Training.</a:t>
            </a:r>
            <a:endParaRPr sz="3300">
              <a:latin typeface="Wix Madefor Display"/>
              <a:ea typeface="Wix Madefor Display"/>
              <a:cs typeface="Wix Madefor Display"/>
              <a:sym typeface="Wix Madefor Display"/>
            </a:endParaRPr>
          </a:p>
        </p:txBody>
      </p:sp>
      <p:sp>
        <p:nvSpPr>
          <p:cNvPr id="477" name="Google Shape;477;p74"/>
          <p:cNvSpPr txBox="1"/>
          <p:nvPr>
            <p:ph idx="3" type="body"/>
          </p:nvPr>
        </p:nvSpPr>
        <p:spPr>
          <a:xfrm>
            <a:off x="352425" y="1120850"/>
            <a:ext cx="6531300" cy="2110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Лосс для обучения состоит из 4х частей: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Где,</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   </a:t>
            </a:r>
            <a:r>
              <a:rPr lang="en" sz="800">
                <a:latin typeface="JetBrains Mono"/>
                <a:ea typeface="JetBrains Mono"/>
                <a:cs typeface="JetBrains Mono"/>
                <a:sym typeface="JetBrains Mono"/>
              </a:rPr>
              <a:t> </a:t>
            </a:r>
            <a:r>
              <a:rPr lang="en" sz="1300">
                <a:latin typeface="JetBrains Mono"/>
                <a:ea typeface="JetBrains Mono"/>
                <a:cs typeface="JetBrains Mono"/>
                <a:sym typeface="JetBrains Mono"/>
              </a:rPr>
              <a:t>— детекционный лосс,</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         — лосс эмбеддинга,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   </a:t>
            </a:r>
            <a:r>
              <a:rPr lang="en" sz="800">
                <a:latin typeface="JetBrains Mono"/>
                <a:ea typeface="JetBrains Mono"/>
                <a:cs typeface="JetBrains Mono"/>
                <a:sym typeface="JetBrains Mono"/>
              </a:rPr>
              <a:t> </a:t>
            </a:r>
            <a:r>
              <a:rPr lang="en" sz="1300">
                <a:latin typeface="JetBrains Mono"/>
                <a:ea typeface="JetBrains Mono"/>
                <a:cs typeface="JetBrains Mono"/>
                <a:sym typeface="JetBrains Mono"/>
              </a:rPr>
              <a:t>— offset лосс.</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Нормировочные константы равны 0.1, 0.1 и 1 соответственно.</a:t>
            </a:r>
            <a:endParaRPr sz="1300">
              <a:latin typeface="JetBrains Mono"/>
              <a:ea typeface="JetBrains Mono"/>
              <a:cs typeface="JetBrains Mono"/>
              <a:sym typeface="JetBrains Mono"/>
            </a:endParaRPr>
          </a:p>
        </p:txBody>
      </p:sp>
      <p:pic>
        <p:nvPicPr>
          <p:cNvPr id="478" name="Google Shape;478;p74" title="[10,5,25,&quot;https://www.codecogs.com/eqnedit.php?latex=%20L%20%3D%20L_%7Bdet%7D%20%2B%20%5Calpha%20L_%7Bpull%7D%20%2B%20%5Cbeta%20L_%7Bpush%7D%20%2B%20%5Cgamma%20L_%7Boff%7D%20#0&quot;]"/>
          <p:cNvPicPr preferRelativeResize="0"/>
          <p:nvPr/>
        </p:nvPicPr>
        <p:blipFill>
          <a:blip r:embed="rId3">
            <a:alphaModFix/>
          </a:blip>
          <a:stretch>
            <a:fillRect/>
          </a:stretch>
        </p:blipFill>
        <p:spPr>
          <a:xfrm>
            <a:off x="1777128" y="1460675"/>
            <a:ext cx="4923848" cy="326200"/>
          </a:xfrm>
          <a:prstGeom prst="rect">
            <a:avLst/>
          </a:prstGeom>
          <a:noFill/>
          <a:ln>
            <a:noFill/>
          </a:ln>
        </p:spPr>
      </p:pic>
      <p:pic>
        <p:nvPicPr>
          <p:cNvPr id="479" name="Google Shape;479;p74" title="[10,5,25,&quot;https://www.codecogs.com/eqnedit.php?latex=L_%7Bdet%7D#0&quot;]"/>
          <p:cNvPicPr preferRelativeResize="0"/>
          <p:nvPr/>
        </p:nvPicPr>
        <p:blipFill>
          <a:blip r:embed="rId4">
            <a:alphaModFix/>
          </a:blip>
          <a:stretch>
            <a:fillRect/>
          </a:stretch>
        </p:blipFill>
        <p:spPr>
          <a:xfrm>
            <a:off x="361637" y="2078025"/>
            <a:ext cx="330850" cy="179675"/>
          </a:xfrm>
          <a:prstGeom prst="rect">
            <a:avLst/>
          </a:prstGeom>
          <a:noFill/>
          <a:ln>
            <a:noFill/>
          </a:ln>
        </p:spPr>
      </p:pic>
      <p:pic>
        <p:nvPicPr>
          <p:cNvPr id="480" name="Google Shape;480;p74" title="[10,5,25,&quot;https://www.codecogs.com/eqnedit.php?latex=L_%7Bpull%7D%5Ctext%7B%2C%20%7DL_%7Bpush%7D#0&quot;]"/>
          <p:cNvPicPr preferRelativeResize="0"/>
          <p:nvPr/>
        </p:nvPicPr>
        <p:blipFill>
          <a:blip r:embed="rId5">
            <a:alphaModFix/>
          </a:blip>
          <a:stretch>
            <a:fillRect/>
          </a:stretch>
        </p:blipFill>
        <p:spPr>
          <a:xfrm>
            <a:off x="352425" y="2294825"/>
            <a:ext cx="919151" cy="191825"/>
          </a:xfrm>
          <a:prstGeom prst="rect">
            <a:avLst/>
          </a:prstGeom>
          <a:noFill/>
          <a:ln>
            <a:noFill/>
          </a:ln>
        </p:spPr>
      </p:pic>
      <p:pic>
        <p:nvPicPr>
          <p:cNvPr id="481" name="Google Shape;481;p74" title="[10,5,25,&quot;https://www.codecogs.com/eqnedit.php?latex=L_%7Boff%7D#0&quot;]"/>
          <p:cNvPicPr preferRelativeResize="0"/>
          <p:nvPr/>
        </p:nvPicPr>
        <p:blipFill>
          <a:blip r:embed="rId6">
            <a:alphaModFix/>
          </a:blip>
          <a:stretch>
            <a:fillRect/>
          </a:stretch>
        </p:blipFill>
        <p:spPr>
          <a:xfrm>
            <a:off x="352421" y="2523763"/>
            <a:ext cx="349280" cy="1918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Training.</a:t>
            </a:r>
            <a:endParaRPr sz="3300">
              <a:latin typeface="Wix Madefor Display"/>
              <a:ea typeface="Wix Madefor Display"/>
              <a:cs typeface="Wix Madefor Display"/>
              <a:sym typeface="Wix Madefor Display"/>
            </a:endParaRPr>
          </a:p>
        </p:txBody>
      </p:sp>
      <p:sp>
        <p:nvSpPr>
          <p:cNvPr id="487" name="Google Shape;487;p75"/>
          <p:cNvSpPr txBox="1"/>
          <p:nvPr>
            <p:ph idx="3" type="body"/>
          </p:nvPr>
        </p:nvSpPr>
        <p:spPr>
          <a:xfrm>
            <a:off x="352425" y="1120850"/>
            <a:ext cx="65313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Лосс детекции — измененный Focal loss:</a:t>
            </a:r>
            <a:endParaRPr sz="1300">
              <a:latin typeface="JetBrains Mono"/>
              <a:ea typeface="JetBrains Mono"/>
              <a:cs typeface="JetBrains Mono"/>
              <a:sym typeface="JetBrains Mono"/>
            </a:endParaRPr>
          </a:p>
        </p:txBody>
      </p:sp>
      <p:pic>
        <p:nvPicPr>
          <p:cNvPr id="488" name="Google Shape;488;p75"/>
          <p:cNvPicPr preferRelativeResize="0"/>
          <p:nvPr/>
        </p:nvPicPr>
        <p:blipFill>
          <a:blip r:embed="rId3">
            <a:alphaModFix/>
          </a:blip>
          <a:stretch>
            <a:fillRect/>
          </a:stretch>
        </p:blipFill>
        <p:spPr>
          <a:xfrm>
            <a:off x="352425" y="1533200"/>
            <a:ext cx="7109050" cy="1075500"/>
          </a:xfrm>
          <a:prstGeom prst="rect">
            <a:avLst/>
          </a:prstGeom>
          <a:noFill/>
          <a:ln>
            <a:noFill/>
          </a:ln>
        </p:spPr>
      </p:pic>
      <p:sp>
        <p:nvSpPr>
          <p:cNvPr id="489" name="Google Shape;489;p75"/>
          <p:cNvSpPr txBox="1"/>
          <p:nvPr>
            <p:ph idx="3" type="body"/>
          </p:nvPr>
        </p:nvSpPr>
        <p:spPr>
          <a:xfrm>
            <a:off x="352425" y="2803558"/>
            <a:ext cx="6531300" cy="729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Основная идея — точки, близкие к истинному углу не должны иметь нулевой лейбл, а должны уменьшаться по гауссиане.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(Pcij — скор в точке i,j для класса с)</a:t>
            </a:r>
            <a:endParaRPr sz="1300">
              <a:latin typeface="JetBrains Mono"/>
              <a:ea typeface="JetBrains Mono"/>
              <a:cs typeface="JetBrains Mono"/>
              <a:sym typeface="JetBrains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1"/>
          <p:cNvPicPr preferRelativeResize="0"/>
          <p:nvPr/>
        </p:nvPicPr>
        <p:blipFill>
          <a:blip r:embed="rId3">
            <a:alphaModFix/>
          </a:blip>
          <a:stretch>
            <a:fillRect/>
          </a:stretch>
        </p:blipFill>
        <p:spPr>
          <a:xfrm>
            <a:off x="600000" y="1467175"/>
            <a:ext cx="7887702" cy="3563624"/>
          </a:xfrm>
          <a:prstGeom prst="rect">
            <a:avLst/>
          </a:prstGeom>
          <a:noFill/>
          <a:ln>
            <a:noFill/>
          </a:ln>
        </p:spPr>
      </p:pic>
      <p:sp>
        <p:nvSpPr>
          <p:cNvPr id="169" name="Google Shape;169;p3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Семейство </a:t>
            </a:r>
            <a:r>
              <a:rPr lang="en" sz="3300">
                <a:latin typeface="Wix Madefor Display"/>
                <a:ea typeface="Wix Madefor Display"/>
                <a:cs typeface="Wix Madefor Display"/>
                <a:sym typeface="Wix Madefor Display"/>
              </a:rPr>
              <a:t>YOLO</a:t>
            </a:r>
            <a:endParaRPr sz="3300">
              <a:latin typeface="Wix Madefor Display"/>
              <a:ea typeface="Wix Madefor Display"/>
              <a:cs typeface="Wix Madefor Display"/>
              <a:sym typeface="Wix Madefor Display"/>
            </a:endParaRPr>
          </a:p>
        </p:txBody>
      </p:sp>
      <p:sp>
        <p:nvSpPr>
          <p:cNvPr id="170" name="Google Shape;170;p31"/>
          <p:cNvSpPr/>
          <p:nvPr/>
        </p:nvSpPr>
        <p:spPr>
          <a:xfrm>
            <a:off x="629700" y="2251675"/>
            <a:ext cx="1163400" cy="4734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31"/>
          <p:cNvSpPr/>
          <p:nvPr/>
        </p:nvSpPr>
        <p:spPr>
          <a:xfrm>
            <a:off x="902770" y="3860385"/>
            <a:ext cx="1387200" cy="3771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31"/>
          <p:cNvSpPr/>
          <p:nvPr/>
        </p:nvSpPr>
        <p:spPr>
          <a:xfrm>
            <a:off x="1347640" y="1706448"/>
            <a:ext cx="1255500" cy="4734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Training.</a:t>
            </a:r>
            <a:endParaRPr sz="3300">
              <a:latin typeface="Wix Madefor Display"/>
              <a:ea typeface="Wix Madefor Display"/>
              <a:cs typeface="Wix Madefor Display"/>
              <a:sym typeface="Wix Madefor Display"/>
            </a:endParaRPr>
          </a:p>
        </p:txBody>
      </p:sp>
      <p:sp>
        <p:nvSpPr>
          <p:cNvPr id="495" name="Google Shape;495;p76"/>
          <p:cNvSpPr txBox="1"/>
          <p:nvPr>
            <p:ph idx="3" type="body"/>
          </p:nvPr>
        </p:nvSpPr>
        <p:spPr>
          <a:xfrm>
            <a:off x="352425" y="1120858"/>
            <a:ext cx="6531300" cy="499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Основная идея — точки, близкие к истинному углу не должны иметь нулевой лейбл, а должны уменьшаться по гауссиане. </a:t>
            </a:r>
            <a:endParaRPr sz="1300">
              <a:latin typeface="JetBrains Mono"/>
              <a:ea typeface="JetBrains Mono"/>
              <a:cs typeface="JetBrains Mono"/>
              <a:sym typeface="JetBrains Mono"/>
            </a:endParaRPr>
          </a:p>
        </p:txBody>
      </p:sp>
      <p:pic>
        <p:nvPicPr>
          <p:cNvPr id="496" name="Google Shape;496;p76"/>
          <p:cNvPicPr preferRelativeResize="0"/>
          <p:nvPr/>
        </p:nvPicPr>
        <p:blipFill>
          <a:blip r:embed="rId3">
            <a:alphaModFix/>
          </a:blip>
          <a:stretch>
            <a:fillRect/>
          </a:stretch>
        </p:blipFill>
        <p:spPr>
          <a:xfrm>
            <a:off x="2577100" y="1927158"/>
            <a:ext cx="3989795" cy="298824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Training.</a:t>
            </a:r>
            <a:endParaRPr sz="3300">
              <a:latin typeface="Wix Madefor Display"/>
              <a:ea typeface="Wix Madefor Display"/>
              <a:cs typeface="Wix Madefor Display"/>
              <a:sym typeface="Wix Madefor Display"/>
            </a:endParaRPr>
          </a:p>
        </p:txBody>
      </p:sp>
      <p:sp>
        <p:nvSpPr>
          <p:cNvPr id="502" name="Google Shape;502;p77"/>
          <p:cNvSpPr txBox="1"/>
          <p:nvPr>
            <p:ph idx="3" type="body"/>
          </p:nvPr>
        </p:nvSpPr>
        <p:spPr>
          <a:xfrm>
            <a:off x="352425" y="1120858"/>
            <a:ext cx="65313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Двухсоставной лосс для эмбеддингов:</a:t>
            </a:r>
            <a:endParaRPr sz="1300">
              <a:latin typeface="JetBrains Mono"/>
              <a:ea typeface="JetBrains Mono"/>
              <a:cs typeface="JetBrains Mono"/>
              <a:sym typeface="JetBrains Mono"/>
            </a:endParaRPr>
          </a:p>
        </p:txBody>
      </p:sp>
      <p:pic>
        <p:nvPicPr>
          <p:cNvPr id="503" name="Google Shape;503;p77"/>
          <p:cNvPicPr preferRelativeResize="0"/>
          <p:nvPr/>
        </p:nvPicPr>
        <p:blipFill rotWithShape="1">
          <a:blip r:embed="rId3">
            <a:alphaModFix/>
          </a:blip>
          <a:srcRect b="63293" l="0" r="0" t="0"/>
          <a:stretch/>
        </p:blipFill>
        <p:spPr>
          <a:xfrm>
            <a:off x="1806925" y="1432625"/>
            <a:ext cx="5530151" cy="989625"/>
          </a:xfrm>
          <a:prstGeom prst="rect">
            <a:avLst/>
          </a:prstGeom>
          <a:noFill/>
          <a:ln>
            <a:noFill/>
          </a:ln>
        </p:spPr>
      </p:pic>
      <p:pic>
        <p:nvPicPr>
          <p:cNvPr id="504" name="Google Shape;504;p77"/>
          <p:cNvPicPr preferRelativeResize="0"/>
          <p:nvPr/>
        </p:nvPicPr>
        <p:blipFill rotWithShape="1">
          <a:blip r:embed="rId3">
            <a:alphaModFix/>
          </a:blip>
          <a:srcRect b="0" l="0" r="0" t="58727"/>
          <a:stretch/>
        </p:blipFill>
        <p:spPr>
          <a:xfrm>
            <a:off x="1806925" y="2422250"/>
            <a:ext cx="5530151" cy="1112725"/>
          </a:xfrm>
          <a:prstGeom prst="rect">
            <a:avLst/>
          </a:prstGeom>
          <a:noFill/>
          <a:ln>
            <a:noFill/>
          </a:ln>
        </p:spPr>
      </p:pic>
      <p:sp>
        <p:nvSpPr>
          <p:cNvPr id="505" name="Google Shape;505;p77"/>
          <p:cNvSpPr txBox="1"/>
          <p:nvPr>
            <p:ph idx="3" type="body"/>
          </p:nvPr>
        </p:nvSpPr>
        <p:spPr>
          <a:xfrm>
            <a:off x="352425" y="3534983"/>
            <a:ext cx="6531300" cy="1561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Где,   это эмбеддинг, левого верхнего угла для объекта k, а    — эмбеддинг правого нижнего угла.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   — среднее между   и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 — константа, равная 1.</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8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Идея: Сближать эмбеддинги левого и правого углов одного объекта и разделять средние эмбеддинги углов разных объектов.</a:t>
            </a:r>
            <a:endParaRPr sz="1300">
              <a:latin typeface="JetBrains Mono"/>
              <a:ea typeface="JetBrains Mono"/>
              <a:cs typeface="JetBrains Mono"/>
              <a:sym typeface="JetBrains Mono"/>
            </a:endParaRPr>
          </a:p>
        </p:txBody>
      </p:sp>
      <p:pic>
        <p:nvPicPr>
          <p:cNvPr id="506" name="Google Shape;506;p77" title="[10,5,25,&quot;https://www.codecogs.com/eqnedit.php?latex=e_k#0&quot;]"/>
          <p:cNvPicPr preferRelativeResize="0"/>
          <p:nvPr/>
        </p:nvPicPr>
        <p:blipFill>
          <a:blip r:embed="rId4">
            <a:alphaModFix/>
          </a:blip>
          <a:stretch>
            <a:fillRect/>
          </a:stretch>
        </p:blipFill>
        <p:spPr>
          <a:xfrm>
            <a:off x="444400" y="4068223"/>
            <a:ext cx="214225" cy="166250"/>
          </a:xfrm>
          <a:prstGeom prst="rect">
            <a:avLst/>
          </a:prstGeom>
          <a:noFill/>
          <a:ln>
            <a:noFill/>
          </a:ln>
        </p:spPr>
      </p:pic>
      <p:pic>
        <p:nvPicPr>
          <p:cNvPr id="507" name="Google Shape;507;p77" title="[10,5,25,&quot;https://www.codecogs.com/eqnedit.php?latex=e_%7Bt_k%7D#0&quot;]"/>
          <p:cNvPicPr preferRelativeResize="0"/>
          <p:nvPr/>
        </p:nvPicPr>
        <p:blipFill>
          <a:blip r:embed="rId5">
            <a:alphaModFix/>
          </a:blip>
          <a:stretch>
            <a:fillRect/>
          </a:stretch>
        </p:blipFill>
        <p:spPr>
          <a:xfrm>
            <a:off x="817075" y="3600825"/>
            <a:ext cx="258150" cy="190492"/>
          </a:xfrm>
          <a:prstGeom prst="rect">
            <a:avLst/>
          </a:prstGeom>
          <a:noFill/>
          <a:ln>
            <a:noFill/>
          </a:ln>
        </p:spPr>
      </p:pic>
      <p:pic>
        <p:nvPicPr>
          <p:cNvPr id="508" name="Google Shape;508;p77" title="[10,5,25,&quot;https://www.codecogs.com/eqnedit.php?latex=e_%7Bt_k%7D#0&quot;]"/>
          <p:cNvPicPr preferRelativeResize="0"/>
          <p:nvPr/>
        </p:nvPicPr>
        <p:blipFill>
          <a:blip r:embed="rId5">
            <a:alphaModFix/>
          </a:blip>
          <a:stretch>
            <a:fillRect/>
          </a:stretch>
        </p:blipFill>
        <p:spPr>
          <a:xfrm>
            <a:off x="2219650" y="4074075"/>
            <a:ext cx="258150" cy="190492"/>
          </a:xfrm>
          <a:prstGeom prst="rect">
            <a:avLst/>
          </a:prstGeom>
          <a:noFill/>
          <a:ln>
            <a:noFill/>
          </a:ln>
        </p:spPr>
      </p:pic>
      <p:pic>
        <p:nvPicPr>
          <p:cNvPr id="509" name="Google Shape;509;p77" title="[10,5,25,&quot;https://www.codecogs.com/eqnedit.php?latex=e_%7Bb_k%7D#0&quot;]"/>
          <p:cNvPicPr preferRelativeResize="0"/>
          <p:nvPr/>
        </p:nvPicPr>
        <p:blipFill>
          <a:blip r:embed="rId6">
            <a:alphaModFix/>
          </a:blip>
          <a:stretch>
            <a:fillRect/>
          </a:stretch>
        </p:blipFill>
        <p:spPr>
          <a:xfrm>
            <a:off x="2638598" y="4077217"/>
            <a:ext cx="258150" cy="181750"/>
          </a:xfrm>
          <a:prstGeom prst="rect">
            <a:avLst/>
          </a:prstGeom>
          <a:noFill/>
          <a:ln>
            <a:noFill/>
          </a:ln>
        </p:spPr>
      </p:pic>
      <p:pic>
        <p:nvPicPr>
          <p:cNvPr id="510" name="Google Shape;510;p77" title="[10,5,25,&quot;https://www.codecogs.com/eqnedit.php?latex=e_%7Bb_k%7D#0&quot;]"/>
          <p:cNvPicPr preferRelativeResize="0"/>
          <p:nvPr/>
        </p:nvPicPr>
        <p:blipFill>
          <a:blip r:embed="rId6">
            <a:alphaModFix/>
          </a:blip>
          <a:stretch>
            <a:fillRect/>
          </a:stretch>
        </p:blipFill>
        <p:spPr>
          <a:xfrm>
            <a:off x="6330448" y="3609567"/>
            <a:ext cx="258150" cy="1817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Training.</a:t>
            </a:r>
            <a:endParaRPr sz="3300">
              <a:latin typeface="Wix Madefor Display"/>
              <a:ea typeface="Wix Madefor Display"/>
              <a:cs typeface="Wix Madefor Display"/>
              <a:sym typeface="Wix Madefor Display"/>
            </a:endParaRPr>
          </a:p>
        </p:txBody>
      </p:sp>
      <p:sp>
        <p:nvSpPr>
          <p:cNvPr id="516" name="Google Shape;516;p78"/>
          <p:cNvSpPr txBox="1"/>
          <p:nvPr>
            <p:ph idx="3" type="body"/>
          </p:nvPr>
        </p:nvSpPr>
        <p:spPr>
          <a:xfrm>
            <a:off x="352425" y="1120858"/>
            <a:ext cx="65313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Для отклонений используется уже знакомый smoothL1.</a:t>
            </a:r>
            <a:endParaRPr sz="1300">
              <a:latin typeface="JetBrains Mono"/>
              <a:ea typeface="JetBrains Mono"/>
              <a:cs typeface="JetBrains Mono"/>
              <a:sym typeface="JetBrains Mono"/>
            </a:endParaRPr>
          </a:p>
        </p:txBody>
      </p:sp>
      <p:sp>
        <p:nvSpPr>
          <p:cNvPr id="517" name="Google Shape;517;p78"/>
          <p:cNvSpPr txBox="1"/>
          <p:nvPr>
            <p:ph idx="3" type="body"/>
          </p:nvPr>
        </p:nvSpPr>
        <p:spPr>
          <a:xfrm>
            <a:off x="352425" y="3791683"/>
            <a:ext cx="6531300" cy="1189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Где O</a:t>
            </a:r>
            <a:r>
              <a:rPr lang="en" sz="1000">
                <a:latin typeface="JetBrains Mono"/>
                <a:ea typeface="JetBrains Mono"/>
                <a:cs typeface="JetBrains Mono"/>
                <a:sym typeface="JetBrains Mono"/>
              </a:rPr>
              <a:t>k </a:t>
            </a:r>
            <a:r>
              <a:rPr lang="en" sz="1300">
                <a:latin typeface="JetBrains Mono"/>
                <a:ea typeface="JetBrains Mono"/>
                <a:cs typeface="JetBrains Mono"/>
                <a:sym typeface="JetBrains Mono"/>
              </a:rPr>
              <a:t>это offset для объекта k, а n — downsampling factor или отношение размера исходной картинки к размеру feature map.</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Идея: Предсказываем потерю при округлении, чтобы обеспечить точное позиционирование углов.</a:t>
            </a:r>
            <a:endParaRPr sz="1300">
              <a:latin typeface="JetBrains Mono"/>
              <a:ea typeface="JetBrains Mono"/>
              <a:cs typeface="JetBrains Mono"/>
              <a:sym typeface="JetBrains Mono"/>
            </a:endParaRPr>
          </a:p>
        </p:txBody>
      </p:sp>
      <p:pic>
        <p:nvPicPr>
          <p:cNvPr id="518" name="Google Shape;518;p78"/>
          <p:cNvPicPr preferRelativeResize="0"/>
          <p:nvPr/>
        </p:nvPicPr>
        <p:blipFill>
          <a:blip r:embed="rId3">
            <a:alphaModFix/>
          </a:blip>
          <a:stretch>
            <a:fillRect/>
          </a:stretch>
        </p:blipFill>
        <p:spPr>
          <a:xfrm>
            <a:off x="1552349" y="1501753"/>
            <a:ext cx="5107054" cy="1232300"/>
          </a:xfrm>
          <a:prstGeom prst="rect">
            <a:avLst/>
          </a:prstGeom>
          <a:noFill/>
          <a:ln>
            <a:noFill/>
          </a:ln>
        </p:spPr>
      </p:pic>
      <p:pic>
        <p:nvPicPr>
          <p:cNvPr id="519" name="Google Shape;519;p78"/>
          <p:cNvPicPr preferRelativeResize="0"/>
          <p:nvPr/>
        </p:nvPicPr>
        <p:blipFill>
          <a:blip r:embed="rId4">
            <a:alphaModFix/>
          </a:blip>
          <a:stretch>
            <a:fillRect/>
          </a:stretch>
        </p:blipFill>
        <p:spPr>
          <a:xfrm>
            <a:off x="1552345" y="2700275"/>
            <a:ext cx="4214950" cy="9805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CornerNet. Итоги.</a:t>
            </a:r>
            <a:endParaRPr sz="3300">
              <a:latin typeface="Wix Madefor Display"/>
              <a:ea typeface="Wix Madefor Display"/>
              <a:cs typeface="Wix Madefor Display"/>
              <a:sym typeface="Wix Madefor Display"/>
            </a:endParaRPr>
          </a:p>
        </p:txBody>
      </p:sp>
      <p:sp>
        <p:nvSpPr>
          <p:cNvPr id="525" name="Google Shape;525;p79"/>
          <p:cNvSpPr txBox="1"/>
          <p:nvPr>
            <p:ph idx="3" type="body"/>
          </p:nvPr>
        </p:nvSpPr>
        <p:spPr>
          <a:xfrm>
            <a:off x="352425" y="1120858"/>
            <a:ext cx="6531300" cy="3721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Авторы представили необычный подход к решению задачи детекции, при этом показывающий хорошую точность.</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Плюсы:</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Нет зависимости от anchor boxes, размеры ббоксов выбираются автоматически,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Благодаря смещениям и corner pooling может достаточно точно определять углы объектов,</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Минусы:</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Чувствительна к нечетким границам объектов, например если объект частично перекрыт.</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Модель вообще никак не учитывает информацию внутри ббокса, что повышает количество ложных срабатываний.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Качество: </a:t>
            </a:r>
            <a:r>
              <a:rPr b="1" lang="en" sz="1300">
                <a:latin typeface="JetBrains Mono"/>
                <a:ea typeface="JetBrains Mono"/>
                <a:cs typeface="JetBrains Mono"/>
                <a:sym typeface="JetBrains Mono"/>
              </a:rPr>
              <a:t>42.2 mAP COCO</a:t>
            </a:r>
            <a:endParaRPr b="1" sz="1300">
              <a:latin typeface="JetBrains Mono"/>
              <a:ea typeface="JetBrains Mono"/>
              <a:cs typeface="JetBrains Mono"/>
              <a:sym typeface="JetBrains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a:t>
            </a:r>
            <a:endParaRPr sz="3300">
              <a:latin typeface="Wix Madefor Display"/>
              <a:ea typeface="Wix Madefor Display"/>
              <a:cs typeface="Wix Madefor Display"/>
              <a:sym typeface="Wix Madefor Display"/>
            </a:endParaRPr>
          </a:p>
        </p:txBody>
      </p:sp>
      <p:sp>
        <p:nvSpPr>
          <p:cNvPr id="531" name="Google Shape;531;p80"/>
          <p:cNvSpPr txBox="1"/>
          <p:nvPr>
            <p:ph idx="3" type="body"/>
          </p:nvPr>
        </p:nvSpPr>
        <p:spPr>
          <a:xfrm>
            <a:off x="352425" y="977800"/>
            <a:ext cx="7521000" cy="1189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a:t>
            </a:r>
            <a:r>
              <a:rPr lang="en" sz="1300">
                <a:latin typeface="JetBrains Mono"/>
                <a:ea typeface="JetBrains Mono"/>
                <a:cs typeface="JetBrains Mono"/>
                <a:sym typeface="JetBrains Mono"/>
              </a:rPr>
              <a:t>дейн</a:t>
            </a:r>
            <a:r>
              <a:rPr lang="en" sz="1300">
                <a:latin typeface="JetBrains Mono"/>
                <a:ea typeface="JetBrains Mono"/>
                <a:cs typeface="JetBrains Mono"/>
                <a:sym typeface="JetBrains Mono"/>
              </a:rPr>
              <a:t>ое </a:t>
            </a:r>
            <a:r>
              <a:rPr lang="en" sz="1300">
                <a:latin typeface="JetBrains Mono"/>
                <a:ea typeface="JetBrains Mono"/>
                <a:cs typeface="JetBrains Mono"/>
                <a:sym typeface="JetBrains Mono"/>
              </a:rPr>
              <a:t>продолжение CornerNet’a.</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Наблюдение</a:t>
            </a:r>
            <a:r>
              <a:rPr lang="en" sz="1300">
                <a:latin typeface="JetBrains Mono"/>
                <a:ea typeface="JetBrains Mono"/>
                <a:cs typeface="JetBrains Mono"/>
                <a:sym typeface="JetBrains Mono"/>
              </a:rPr>
              <a:t>: Проанализировав False Discovery rate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(FD= 1 - mAP) а</a:t>
            </a:r>
            <a:r>
              <a:rPr lang="en" sz="1300">
                <a:latin typeface="JetBrains Mono"/>
                <a:ea typeface="JetBrains Mono"/>
                <a:cs typeface="JetBrains Mono"/>
                <a:sym typeface="JetBrains Mono"/>
              </a:rPr>
              <a:t>вторы поняли что CornerNet допускает слишком много ложных срабатываний.</a:t>
            </a:r>
            <a:endParaRPr sz="1300">
              <a:latin typeface="JetBrains Mono"/>
              <a:ea typeface="JetBrains Mono"/>
              <a:cs typeface="JetBrains Mono"/>
              <a:sym typeface="JetBrains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8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a:t>
            </a:r>
            <a:endParaRPr sz="3300">
              <a:latin typeface="Wix Madefor Display"/>
              <a:ea typeface="Wix Madefor Display"/>
              <a:cs typeface="Wix Madefor Display"/>
              <a:sym typeface="Wix Madefor Display"/>
            </a:endParaRPr>
          </a:p>
        </p:txBody>
      </p:sp>
      <p:sp>
        <p:nvSpPr>
          <p:cNvPr id="537" name="Google Shape;537;p81"/>
          <p:cNvSpPr txBox="1"/>
          <p:nvPr>
            <p:ph idx="3" type="body"/>
          </p:nvPr>
        </p:nvSpPr>
        <p:spPr>
          <a:xfrm>
            <a:off x="352425" y="977800"/>
            <a:ext cx="7521000" cy="2340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Идейное продолжение CornerNet’a.</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Наблюдение</a:t>
            </a:r>
            <a:r>
              <a:rPr lang="en" sz="1300">
                <a:latin typeface="JetBrains Mono"/>
                <a:ea typeface="JetBrains Mono"/>
                <a:cs typeface="JetBrains Mono"/>
                <a:sym typeface="JetBrains Mono"/>
              </a:rPr>
              <a:t>: Проанализировав False Discovery rate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(FD= 1 - mAP) авторы поняли что CornerNet допускает слишком много ложных срабатываний.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Вывод</a:t>
            </a:r>
            <a:r>
              <a:rPr lang="en" sz="1300">
                <a:latin typeface="JetBrains Mono"/>
                <a:ea typeface="JetBrains Mono"/>
                <a:cs typeface="JetBrains Mono"/>
                <a:sym typeface="JetBrains Mono"/>
              </a:rPr>
              <a:t>: Корректное сопоставление углов (левого верхнего и правого нижнего) это сложная задача, особенно когда объекты находятся близко друг к другу или частично перекрываются. Эмбеддинги помогают, но ошибка группировки все равно оставалась.</a:t>
            </a:r>
            <a:endParaRPr sz="1300">
              <a:latin typeface="JetBrains Mono"/>
              <a:ea typeface="JetBrains Mono"/>
              <a:cs typeface="JetBrains Mono"/>
              <a:sym typeface="JetBrains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8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a:t>
            </a:r>
            <a:endParaRPr sz="3300">
              <a:latin typeface="Wix Madefor Display"/>
              <a:ea typeface="Wix Madefor Display"/>
              <a:cs typeface="Wix Madefor Display"/>
              <a:sym typeface="Wix Madefor Display"/>
            </a:endParaRPr>
          </a:p>
        </p:txBody>
      </p:sp>
      <p:sp>
        <p:nvSpPr>
          <p:cNvPr id="543" name="Google Shape;543;p82"/>
          <p:cNvSpPr txBox="1"/>
          <p:nvPr>
            <p:ph idx="3" type="body"/>
          </p:nvPr>
        </p:nvSpPr>
        <p:spPr>
          <a:xfrm>
            <a:off x="352425" y="977800"/>
            <a:ext cx="7521000" cy="32607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Идейное продолжение CornerNet’a.</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Наблюдение</a:t>
            </a:r>
            <a:r>
              <a:rPr lang="en" sz="1300">
                <a:latin typeface="JetBrains Mono"/>
                <a:ea typeface="JetBrains Mono"/>
                <a:cs typeface="JetBrains Mono"/>
                <a:sym typeface="JetBrains Mono"/>
              </a:rPr>
              <a:t>: Проанализировав False Discovery rate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(FD= 1 - mAP) авторы поняли что CornerNet допускает слишком много ложных срабатываний.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Вывод</a:t>
            </a:r>
            <a:r>
              <a:rPr lang="en" sz="1300">
                <a:latin typeface="JetBrains Mono"/>
                <a:ea typeface="JetBrains Mono"/>
                <a:cs typeface="JetBrains Mono"/>
                <a:sym typeface="JetBrains Mono"/>
              </a:rPr>
              <a:t>: Корректное сопоставление углов (левого верхнего и правого нижнего) это сложная задача, особенно когда объекты находятся близко друг к другу или частично перекрываются. Эмбеддинги помогают, но ошибка группировки все равно оставалась.</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b="1" lang="en" sz="1300">
                <a:latin typeface="JetBrains Mono"/>
                <a:ea typeface="JetBrains Mono"/>
                <a:cs typeface="JetBrains Mono"/>
                <a:sym typeface="JetBrains Mono"/>
              </a:rPr>
              <a:t>Предложенное решение</a:t>
            </a:r>
            <a:r>
              <a:rPr lang="en" sz="1300">
                <a:latin typeface="JetBrains Mono"/>
                <a:ea typeface="JetBrains Mono"/>
                <a:cs typeface="JetBrains Mono"/>
                <a:sym typeface="JetBrains Mono"/>
              </a:rPr>
              <a:t>:</a:t>
            </a:r>
            <a:r>
              <a:rPr b="1"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Добавим центр объекта. Так как он определяется легче и может служить опорной точкой для последующей регрессии размеров и коррекции положения.</a:t>
            </a:r>
            <a:endParaRPr sz="1300">
              <a:latin typeface="JetBrains Mono"/>
              <a:ea typeface="JetBrains Mono"/>
              <a:cs typeface="JetBrains Mono"/>
              <a:sym typeface="JetBrains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a:t>
            </a:r>
            <a:endParaRPr sz="3300">
              <a:latin typeface="Wix Madefor Display"/>
              <a:ea typeface="Wix Madefor Display"/>
              <a:cs typeface="Wix Madefor Display"/>
              <a:sym typeface="Wix Madefor Display"/>
            </a:endParaRPr>
          </a:p>
        </p:txBody>
      </p:sp>
      <p:sp>
        <p:nvSpPr>
          <p:cNvPr id="549" name="Google Shape;549;p83"/>
          <p:cNvSpPr txBox="1"/>
          <p:nvPr>
            <p:ph idx="3" type="body"/>
          </p:nvPr>
        </p:nvSpPr>
        <p:spPr>
          <a:xfrm>
            <a:off x="352425" y="1054000"/>
            <a:ext cx="6962700" cy="269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Предложенная архитектура:</a:t>
            </a:r>
            <a:endParaRPr sz="1300">
              <a:latin typeface="JetBrains Mono"/>
              <a:ea typeface="JetBrains Mono"/>
              <a:cs typeface="JetBrains Mono"/>
              <a:sym typeface="JetBrains Mono"/>
            </a:endParaRPr>
          </a:p>
        </p:txBody>
      </p:sp>
      <p:sp>
        <p:nvSpPr>
          <p:cNvPr id="550" name="Google Shape;550;p83"/>
          <p:cNvSpPr txBox="1"/>
          <p:nvPr/>
        </p:nvSpPr>
        <p:spPr>
          <a:xfrm>
            <a:off x="3213725" y="4008172"/>
            <a:ext cx="30000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CenterNet: Keypoint Triplets for Object Detection</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3"/>
              </a:rPr>
              <a:t>https://arxiv.org/abs/1904.08189</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pic>
        <p:nvPicPr>
          <p:cNvPr id="551" name="Google Shape;551;p83"/>
          <p:cNvPicPr preferRelativeResize="0"/>
          <p:nvPr/>
        </p:nvPicPr>
        <p:blipFill>
          <a:blip r:embed="rId4">
            <a:alphaModFix/>
          </a:blip>
          <a:stretch>
            <a:fillRect/>
          </a:stretch>
        </p:blipFill>
        <p:spPr>
          <a:xfrm>
            <a:off x="217737" y="1664850"/>
            <a:ext cx="8708525" cy="23433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84"/>
          <p:cNvSpPr txBox="1"/>
          <p:nvPr>
            <p:ph idx="3" type="body"/>
          </p:nvPr>
        </p:nvSpPr>
        <p:spPr>
          <a:xfrm>
            <a:off x="4667250" y="1054000"/>
            <a:ext cx="2633100" cy="11898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Находим максимальные значения признаков по вертикали и горизонтали, тем самым </a:t>
            </a:r>
            <a:r>
              <a:rPr lang="en" sz="1300">
                <a:latin typeface="JetBrains Mono"/>
                <a:ea typeface="JetBrains Mono"/>
                <a:cs typeface="JetBrains Mono"/>
                <a:sym typeface="JetBrains Mono"/>
              </a:rPr>
              <a:t>улучшая выделение центра объекта.</a:t>
            </a:r>
            <a:endParaRPr sz="1300">
              <a:latin typeface="JetBrains Mono"/>
              <a:ea typeface="JetBrains Mono"/>
              <a:cs typeface="JetBrains Mono"/>
              <a:sym typeface="JetBrains Mono"/>
            </a:endParaRPr>
          </a:p>
        </p:txBody>
      </p:sp>
      <p:sp>
        <p:nvSpPr>
          <p:cNvPr id="557" name="Google Shape;557;p8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 Center Pooling.</a:t>
            </a:r>
            <a:endParaRPr sz="3300">
              <a:latin typeface="Wix Madefor Display"/>
              <a:ea typeface="Wix Madefor Display"/>
              <a:cs typeface="Wix Madefor Display"/>
              <a:sym typeface="Wix Madefor Display"/>
            </a:endParaRPr>
          </a:p>
        </p:txBody>
      </p:sp>
      <p:pic>
        <p:nvPicPr>
          <p:cNvPr id="558" name="Google Shape;558;p84"/>
          <p:cNvPicPr preferRelativeResize="0"/>
          <p:nvPr/>
        </p:nvPicPr>
        <p:blipFill rotWithShape="1">
          <a:blip r:embed="rId3">
            <a:alphaModFix/>
          </a:blip>
          <a:srcRect b="0" l="0" r="64179" t="0"/>
          <a:stretch/>
        </p:blipFill>
        <p:spPr>
          <a:xfrm>
            <a:off x="352425" y="1054000"/>
            <a:ext cx="2537573" cy="2600425"/>
          </a:xfrm>
          <a:prstGeom prst="rect">
            <a:avLst/>
          </a:prstGeom>
          <a:noFill/>
          <a:ln>
            <a:noFill/>
          </a:ln>
        </p:spPr>
      </p:pic>
      <p:pic>
        <p:nvPicPr>
          <p:cNvPr id="559" name="Google Shape;559;p84"/>
          <p:cNvPicPr preferRelativeResize="0"/>
          <p:nvPr/>
        </p:nvPicPr>
        <p:blipFill rotWithShape="1">
          <a:blip r:embed="rId3">
            <a:alphaModFix/>
          </a:blip>
          <a:srcRect b="0" l="77995" r="0" t="0"/>
          <a:stretch/>
        </p:blipFill>
        <p:spPr>
          <a:xfrm>
            <a:off x="2890000" y="1054000"/>
            <a:ext cx="1558850" cy="2600425"/>
          </a:xfrm>
          <a:prstGeom prst="rect">
            <a:avLst/>
          </a:prstGeom>
          <a:noFill/>
          <a:ln>
            <a:noFill/>
          </a:ln>
        </p:spPr>
      </p:pic>
      <p:pic>
        <p:nvPicPr>
          <p:cNvPr id="560" name="Google Shape;560;p84"/>
          <p:cNvPicPr preferRelativeResize="0"/>
          <p:nvPr/>
        </p:nvPicPr>
        <p:blipFill>
          <a:blip r:embed="rId4">
            <a:alphaModFix/>
          </a:blip>
          <a:stretch>
            <a:fillRect/>
          </a:stretch>
        </p:blipFill>
        <p:spPr>
          <a:xfrm>
            <a:off x="4780175" y="2405550"/>
            <a:ext cx="3200800" cy="2154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85"/>
          <p:cNvPicPr preferRelativeResize="0"/>
          <p:nvPr/>
        </p:nvPicPr>
        <p:blipFill rotWithShape="1">
          <a:blip r:embed="rId3">
            <a:alphaModFix/>
          </a:blip>
          <a:srcRect b="0" l="35823" r="0" t="0"/>
          <a:stretch/>
        </p:blipFill>
        <p:spPr>
          <a:xfrm>
            <a:off x="352425" y="1054000"/>
            <a:ext cx="4546374" cy="2600425"/>
          </a:xfrm>
          <a:prstGeom prst="rect">
            <a:avLst/>
          </a:prstGeom>
          <a:noFill/>
          <a:ln>
            <a:noFill/>
          </a:ln>
        </p:spPr>
      </p:pic>
      <p:sp>
        <p:nvSpPr>
          <p:cNvPr id="566" name="Google Shape;566;p85"/>
          <p:cNvSpPr txBox="1"/>
          <p:nvPr>
            <p:ph idx="3" type="body"/>
          </p:nvPr>
        </p:nvSpPr>
        <p:spPr>
          <a:xfrm>
            <a:off x="4980225" y="1054000"/>
            <a:ext cx="3864300" cy="14199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Добавление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конволюционных слоев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позволило учитывать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не только границы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объектов, но и опираться на значения по всему пространству признаков.</a:t>
            </a:r>
            <a:endParaRPr sz="1300">
              <a:latin typeface="JetBrains Mono"/>
              <a:ea typeface="JetBrains Mono"/>
              <a:cs typeface="JetBrains Mono"/>
              <a:sym typeface="JetBrains Mono"/>
            </a:endParaRPr>
          </a:p>
        </p:txBody>
      </p:sp>
      <p:sp>
        <p:nvSpPr>
          <p:cNvPr id="567" name="Google Shape;567;p8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Cascade Top Pooling</a:t>
            </a:r>
            <a:endParaRPr sz="3300">
              <a:latin typeface="Wix Madefor Display"/>
              <a:ea typeface="Wix Madefor Display"/>
              <a:cs typeface="Wix Madefor Display"/>
              <a:sym typeface="Wix Madefor Display"/>
            </a:endParaRPr>
          </a:p>
        </p:txBody>
      </p:sp>
      <p:pic>
        <p:nvPicPr>
          <p:cNvPr id="568" name="Google Shape;568;p85"/>
          <p:cNvPicPr preferRelativeResize="0"/>
          <p:nvPr/>
        </p:nvPicPr>
        <p:blipFill rotWithShape="1">
          <a:blip r:embed="rId4">
            <a:alphaModFix/>
          </a:blip>
          <a:srcRect b="2477" l="0" r="1941" t="0"/>
          <a:stretch/>
        </p:blipFill>
        <p:spPr>
          <a:xfrm>
            <a:off x="5051200" y="2626300"/>
            <a:ext cx="3358026" cy="2306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32"/>
          <p:cNvPicPr preferRelativeResize="0"/>
          <p:nvPr/>
        </p:nvPicPr>
        <p:blipFill>
          <a:blip r:embed="rId3">
            <a:alphaModFix/>
          </a:blip>
          <a:stretch>
            <a:fillRect/>
          </a:stretch>
        </p:blipFill>
        <p:spPr>
          <a:xfrm>
            <a:off x="600000" y="1467175"/>
            <a:ext cx="7887702" cy="3563624"/>
          </a:xfrm>
          <a:prstGeom prst="rect">
            <a:avLst/>
          </a:prstGeom>
          <a:noFill/>
          <a:ln>
            <a:noFill/>
          </a:ln>
        </p:spPr>
      </p:pic>
      <p:sp>
        <p:nvSpPr>
          <p:cNvPr id="178" name="Google Shape;178;p32"/>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Семейство </a:t>
            </a:r>
            <a:r>
              <a:rPr lang="en" sz="3300">
                <a:latin typeface="Wix Madefor Display"/>
                <a:ea typeface="Wix Madefor Display"/>
                <a:cs typeface="Wix Madefor Display"/>
                <a:sym typeface="Wix Madefor Display"/>
              </a:rPr>
              <a:t>YOLO</a:t>
            </a:r>
            <a:endParaRPr sz="3300">
              <a:latin typeface="Wix Madefor Display"/>
              <a:ea typeface="Wix Madefor Display"/>
              <a:cs typeface="Wix Madefor Display"/>
              <a:sym typeface="Wix Madefor Display"/>
            </a:endParaRPr>
          </a:p>
        </p:txBody>
      </p:sp>
      <p:sp>
        <p:nvSpPr>
          <p:cNvPr id="179" name="Google Shape;179;p32"/>
          <p:cNvSpPr/>
          <p:nvPr/>
        </p:nvSpPr>
        <p:spPr>
          <a:xfrm>
            <a:off x="4685761" y="4394829"/>
            <a:ext cx="1339500" cy="5391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0" name="Google Shape;180;p32"/>
          <p:cNvSpPr/>
          <p:nvPr/>
        </p:nvSpPr>
        <p:spPr>
          <a:xfrm>
            <a:off x="2846211" y="1720902"/>
            <a:ext cx="1255500" cy="4428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32"/>
          <p:cNvSpPr/>
          <p:nvPr/>
        </p:nvSpPr>
        <p:spPr>
          <a:xfrm>
            <a:off x="1720693" y="4394829"/>
            <a:ext cx="1255500" cy="4734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2" name="Google Shape;182;p32"/>
          <p:cNvSpPr/>
          <p:nvPr/>
        </p:nvSpPr>
        <p:spPr>
          <a:xfrm>
            <a:off x="6513993" y="2206754"/>
            <a:ext cx="1389900" cy="539100"/>
          </a:xfrm>
          <a:prstGeom prst="roundRect">
            <a:avLst>
              <a:gd fmla="val 16667" name="adj"/>
            </a:avLst>
          </a:prstGeom>
          <a:noFill/>
          <a:ln cap="flat" cmpd="sng" w="1905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6"/>
          <p:cNvSpPr txBox="1"/>
          <p:nvPr>
            <p:ph idx="3" type="body"/>
          </p:nvPr>
        </p:nvSpPr>
        <p:spPr>
          <a:xfrm>
            <a:off x="352425" y="1054000"/>
            <a:ext cx="6948000" cy="3491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 итоге у модели будут следующие выходные слои: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Center Heatmap </a:t>
            </a:r>
            <a:r>
              <a:rPr lang="en" sz="1300">
                <a:latin typeface="JetBrains Mono"/>
                <a:ea typeface="JetBrains Mono"/>
                <a:cs typeface="JetBrains Mono"/>
                <a:sym typeface="JetBrains Mono"/>
              </a:rPr>
              <a:t>(H’x W’x C)</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Для каждого пикселя предсказывается вероятность того, что в данном месте находится </a:t>
            </a:r>
            <a:r>
              <a:rPr b="1" lang="en" sz="1300">
                <a:latin typeface="JetBrains Mono"/>
                <a:ea typeface="JetBrains Mono"/>
                <a:cs typeface="JetBrains Mono"/>
                <a:sym typeface="JetBrains Mono"/>
              </a:rPr>
              <a:t>центр объекта </a:t>
            </a:r>
            <a:r>
              <a:rPr lang="en" sz="1300">
                <a:latin typeface="JetBrains Mono"/>
                <a:ea typeface="JetBrains Mono"/>
                <a:cs typeface="JetBrains Mono"/>
                <a:sym typeface="JetBrains Mono"/>
              </a:rPr>
              <a:t>определенного класса.</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Top-Left (TL) Heatmap </a:t>
            </a:r>
            <a:r>
              <a:rPr lang="en" sz="1300">
                <a:latin typeface="JetBrains Mono"/>
                <a:ea typeface="JetBrains Mono"/>
                <a:cs typeface="JetBrains Mono"/>
                <a:sym typeface="JetBrains Mono"/>
              </a:rPr>
              <a:t>(H’x W’x C)</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Вероятность того, что в конкретном пикселе находится </a:t>
            </a:r>
            <a:r>
              <a:rPr b="1" lang="en" sz="1300">
                <a:latin typeface="JetBrains Mono"/>
                <a:ea typeface="JetBrains Mono"/>
                <a:cs typeface="JetBrains Mono"/>
                <a:sym typeface="JetBrains Mono"/>
              </a:rPr>
              <a:t>верхний левый угол </a:t>
            </a:r>
            <a:r>
              <a:rPr lang="en" sz="1300">
                <a:latin typeface="JetBrains Mono"/>
                <a:ea typeface="JetBrains Mono"/>
                <a:cs typeface="JetBrains Mono"/>
                <a:sym typeface="JetBrains Mono"/>
              </a:rPr>
              <a:t>объекта определенного класса.</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Bottom-Right (BM) Heatmap </a:t>
            </a:r>
            <a:r>
              <a:rPr lang="en" sz="1300">
                <a:latin typeface="JetBrains Mono"/>
                <a:ea typeface="JetBrains Mono"/>
                <a:cs typeface="JetBrains Mono"/>
                <a:sym typeface="JetBrains Mono"/>
              </a:rPr>
              <a:t>(H’x W’x C)</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Вероятность того, что в конкретном пикселе находится </a:t>
            </a:r>
            <a:r>
              <a:rPr b="1" lang="en" sz="1300">
                <a:latin typeface="JetBrains Mono"/>
                <a:ea typeface="JetBrains Mono"/>
                <a:cs typeface="JetBrains Mono"/>
                <a:sym typeface="JetBrains Mono"/>
              </a:rPr>
              <a:t>правый нижний угол </a:t>
            </a:r>
            <a:r>
              <a:rPr lang="en" sz="1300">
                <a:latin typeface="JetBrains Mono"/>
                <a:ea typeface="JetBrains Mono"/>
                <a:cs typeface="JetBrains Mono"/>
                <a:sym typeface="JetBrains Mono"/>
              </a:rPr>
              <a:t>объекта определенного класса.</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Embeddings </a:t>
            </a:r>
            <a:r>
              <a:rPr lang="en" sz="1300">
                <a:latin typeface="JetBrains Mono"/>
                <a:ea typeface="JetBrains Mono"/>
                <a:cs typeface="JetBrains Mono"/>
                <a:sym typeface="JetBrains Mono"/>
              </a:rPr>
              <a:t>(H’x W’x 128):</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Offset map для центра </a:t>
            </a:r>
            <a:r>
              <a:rPr lang="en" sz="1300">
                <a:latin typeface="JetBrains Mono"/>
                <a:ea typeface="JetBrains Mono"/>
                <a:cs typeface="JetBrains Mono"/>
                <a:sym typeface="JetBrains Mono"/>
              </a:rPr>
              <a:t>(H’x W’x C)</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Смещение для</a:t>
            </a:r>
            <a:r>
              <a:rPr b="1"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центра ббокса.</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(Опционально) Offset map для углов </a:t>
            </a:r>
            <a:r>
              <a:rPr lang="en" sz="1300">
                <a:latin typeface="JetBrains Mono"/>
                <a:ea typeface="JetBrains Mono"/>
                <a:cs typeface="JetBrains Mono"/>
                <a:sym typeface="JetBrains Mono"/>
              </a:rPr>
              <a:t>(H’x W’x C)</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Смещение для</a:t>
            </a:r>
            <a:r>
              <a:rPr b="1"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TL и BR.</a:t>
            </a:r>
            <a:endParaRPr sz="1300">
              <a:latin typeface="JetBrains Mono"/>
              <a:ea typeface="JetBrains Mono"/>
              <a:cs typeface="JetBrains Mono"/>
              <a:sym typeface="JetBrains Mono"/>
            </a:endParaRPr>
          </a:p>
        </p:txBody>
      </p:sp>
      <p:sp>
        <p:nvSpPr>
          <p:cNvPr id="574" name="Google Shape;574;p8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 Output.</a:t>
            </a:r>
            <a:endParaRPr sz="3300">
              <a:latin typeface="Wix Madefor Display"/>
              <a:ea typeface="Wix Madefor Display"/>
              <a:cs typeface="Wix Madefor Display"/>
              <a:sym typeface="Wix Madefor Displ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7"/>
          <p:cNvSpPr txBox="1"/>
          <p:nvPr>
            <p:ph idx="3" type="body"/>
          </p:nvPr>
        </p:nvSpPr>
        <p:spPr>
          <a:xfrm>
            <a:off x="352425" y="1054000"/>
            <a:ext cx="6948000" cy="32607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 целом повторяет процесс обучения CornerNet.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Также как и углы, heatmap для центров не является бинарной маской. Вокруг каждого центра объекта задается область в которой точки считаются центральными. Размер области зависит от размера объекта.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Важно: значение класса для предсказанного ббокса учитывается сразу в 3х heatmap’ах (TL, BR и Cetner). Чтобы ббокс считался правильно предсказанным, классы должны совпадать.</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Итоговый лосс:</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Focal loss для heatmap’ов,</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Smooth 1L для offsets,</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CornerNet Embedding Loss для эмбеддингов.</a:t>
            </a:r>
            <a:endParaRPr sz="1300">
              <a:latin typeface="JetBrains Mono"/>
              <a:ea typeface="JetBrains Mono"/>
              <a:cs typeface="JetBrains Mono"/>
              <a:sym typeface="JetBrains Mono"/>
            </a:endParaRPr>
          </a:p>
        </p:txBody>
      </p:sp>
      <p:sp>
        <p:nvSpPr>
          <p:cNvPr id="580" name="Google Shape;580;p8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 Training.</a:t>
            </a:r>
            <a:endParaRPr sz="3300">
              <a:latin typeface="Wix Madefor Display"/>
              <a:ea typeface="Wix Madefor Display"/>
              <a:cs typeface="Wix Madefor Display"/>
              <a:sym typeface="Wix Madefor Displ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8"/>
          <p:cNvSpPr txBox="1"/>
          <p:nvPr>
            <p:ph idx="3" type="body"/>
          </p:nvPr>
        </p:nvSpPr>
        <p:spPr>
          <a:xfrm>
            <a:off x="352425" y="1054000"/>
            <a:ext cx="6948000" cy="21102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В итоге удалось получить более точную версию CornerNet’a.</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Авторы представили multi-scale вариант CenterNet’a. Для этого они прогоняли через модель одно и то же изображение используя маштабирование (0.5 - 2), затем соединяя предсказания с помощью NMS.</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Такую архитектуру можно относительно легко расширять до других задач типа Instance segmentation и других.</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Качество: </a:t>
            </a:r>
            <a:r>
              <a:rPr b="1" lang="en" sz="1300">
                <a:latin typeface="JetBrains Mono"/>
                <a:ea typeface="JetBrains Mono"/>
                <a:cs typeface="JetBrains Mono"/>
                <a:sym typeface="JetBrains Mono"/>
              </a:rPr>
              <a:t>47 mAP</a:t>
            </a:r>
            <a:r>
              <a:rPr lang="en" sz="1300">
                <a:latin typeface="JetBrains Mono"/>
                <a:ea typeface="JetBrains Mono"/>
                <a:cs typeface="JetBrains Mono"/>
                <a:sym typeface="JetBrains Mono"/>
              </a:rPr>
              <a:t> на COCO против </a:t>
            </a:r>
            <a:r>
              <a:rPr b="1" lang="en" sz="1300">
                <a:latin typeface="JetBrains Mono"/>
                <a:ea typeface="JetBrains Mono"/>
                <a:cs typeface="JetBrains Mono"/>
                <a:sym typeface="JetBrains Mono"/>
              </a:rPr>
              <a:t>42.2</a:t>
            </a:r>
            <a:r>
              <a:rPr lang="en" sz="1300">
                <a:latin typeface="JetBrains Mono"/>
                <a:ea typeface="JetBrains Mono"/>
                <a:cs typeface="JetBrains Mono"/>
                <a:sym typeface="JetBrains Mono"/>
              </a:rPr>
              <a:t> у CornerNet.</a:t>
            </a:r>
            <a:endParaRPr sz="1300">
              <a:latin typeface="JetBrains Mono"/>
              <a:ea typeface="JetBrains Mono"/>
              <a:cs typeface="JetBrains Mono"/>
              <a:sym typeface="JetBrains Mono"/>
            </a:endParaRPr>
          </a:p>
        </p:txBody>
      </p:sp>
      <p:sp>
        <p:nvSpPr>
          <p:cNvPr id="586" name="Google Shape;586;p88"/>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 Итоги.</a:t>
            </a:r>
            <a:endParaRPr sz="3300">
              <a:latin typeface="Wix Madefor Display"/>
              <a:ea typeface="Wix Madefor Display"/>
              <a:cs typeface="Wix Madefor Display"/>
              <a:sym typeface="Wix Madefor Displ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9"/>
          <p:cNvSpPr txBox="1"/>
          <p:nvPr>
            <p:ph idx="3" type="body"/>
          </p:nvPr>
        </p:nvSpPr>
        <p:spPr>
          <a:xfrm>
            <a:off x="352425" y="1054000"/>
            <a:ext cx="7158600" cy="2110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Существует ещё одна модель с названием CenterNet, которая вышла одновременно с той, которую мы только что разобрали: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CenterNet: Keypoint Triplets for Object Detection (17 апреля 2019)</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Objects as Points (2 ареля 2019)</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Они обе были на ICCV 2019 и обе стали очень известными (3800 и 4600 цитирований).</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Не перепутайте:)</a:t>
            </a:r>
            <a:endParaRPr sz="1300">
              <a:latin typeface="JetBrains Mono"/>
              <a:ea typeface="JetBrains Mono"/>
              <a:cs typeface="JetBrains Mono"/>
              <a:sym typeface="JetBrains Mono"/>
            </a:endParaRPr>
          </a:p>
        </p:txBody>
      </p:sp>
      <p:sp>
        <p:nvSpPr>
          <p:cNvPr id="592" name="Google Shape;592;p89"/>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CenterNet. Фактичек.</a:t>
            </a:r>
            <a:endParaRPr sz="3300">
              <a:latin typeface="Wix Madefor Display"/>
              <a:ea typeface="Wix Madefor Display"/>
              <a:cs typeface="Wix Madefor Display"/>
              <a:sym typeface="Wix Madefor Display"/>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0"/>
          <p:cNvSpPr txBox="1"/>
          <p:nvPr>
            <p:ph idx="3" type="body"/>
          </p:nvPr>
        </p:nvSpPr>
        <p:spPr>
          <a:xfrm>
            <a:off x="352425" y="1054000"/>
            <a:ext cx="7158600" cy="729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Расширение задачи object detection, позволяющие предсказывать наклонные боксы. Обычно используется в задачах со спутниковыми снимками.</a:t>
            </a:r>
            <a:endParaRPr sz="1300">
              <a:latin typeface="JetBrains Mono"/>
              <a:ea typeface="JetBrains Mono"/>
              <a:cs typeface="JetBrains Mono"/>
              <a:sym typeface="JetBrains Mono"/>
            </a:endParaRPr>
          </a:p>
        </p:txBody>
      </p:sp>
      <p:sp>
        <p:nvSpPr>
          <p:cNvPr id="598" name="Google Shape;598;p90"/>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Orientated Bounding Boxes</a:t>
            </a:r>
            <a:endParaRPr sz="3300">
              <a:latin typeface="Wix Madefor Display"/>
              <a:ea typeface="Wix Madefor Display"/>
              <a:cs typeface="Wix Madefor Display"/>
              <a:sym typeface="Wix Madefor Display"/>
            </a:endParaRPr>
          </a:p>
        </p:txBody>
      </p:sp>
      <p:pic>
        <p:nvPicPr>
          <p:cNvPr id="599" name="Google Shape;599;p90"/>
          <p:cNvPicPr preferRelativeResize="0"/>
          <p:nvPr/>
        </p:nvPicPr>
        <p:blipFill>
          <a:blip r:embed="rId3">
            <a:alphaModFix/>
          </a:blip>
          <a:stretch>
            <a:fillRect/>
          </a:stretch>
        </p:blipFill>
        <p:spPr>
          <a:xfrm>
            <a:off x="800513" y="1791375"/>
            <a:ext cx="7542976" cy="3005950"/>
          </a:xfrm>
          <a:prstGeom prst="rect">
            <a:avLst/>
          </a:prstGeom>
          <a:noFill/>
          <a:ln>
            <a:noFill/>
          </a:ln>
        </p:spPr>
      </p:pic>
      <p:sp>
        <p:nvSpPr>
          <p:cNvPr id="600" name="Google Shape;600;p90"/>
          <p:cNvSpPr txBox="1"/>
          <p:nvPr/>
        </p:nvSpPr>
        <p:spPr>
          <a:xfrm>
            <a:off x="2769450" y="4797325"/>
            <a:ext cx="3605100" cy="276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a:t>
            </a:r>
            <a:r>
              <a:rPr lang="en" sz="600">
                <a:solidFill>
                  <a:srgbClr val="0A0519"/>
                </a:solidFill>
                <a:latin typeface="JetBrains Mono"/>
                <a:ea typeface="JetBrains Mono"/>
                <a:cs typeface="JetBrains Mono"/>
                <a:sym typeface="JetBrains Mono"/>
              </a:rPr>
              <a:t>https://roboflow.com/model/yolov8-oriented-bounding-boxes</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1"/>
          <p:cNvSpPr txBox="1"/>
          <p:nvPr>
            <p:ph idx="3" type="body"/>
          </p:nvPr>
        </p:nvSpPr>
        <p:spPr>
          <a:xfrm>
            <a:off x="352425" y="1054000"/>
            <a:ext cx="7158600" cy="37212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Расширение задачи object detection, позволяющие предсказывать наклонные боксы.</a:t>
            </a:r>
            <a:br>
              <a:rPr lang="en" sz="1300">
                <a:latin typeface="JetBrains Mono"/>
                <a:ea typeface="JetBrains Mono"/>
                <a:cs typeface="JetBrains Mono"/>
                <a:sym typeface="JetBrains Mono"/>
              </a:rPr>
            </a:b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У нас появляется новый параметр — θ обозначающий угол поворота ббокса.</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b="1" lang="en" sz="1300">
                <a:latin typeface="JetBrains Mono"/>
                <a:ea typeface="JetBrains Mono"/>
                <a:cs typeface="JetBrains Mono"/>
                <a:sym typeface="JetBrains Mono"/>
              </a:rPr>
              <a:t>As regression task</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Может обучаться регрессионными лоссами, но это нестабильно, тк (0 и 180 тут обозначают одно и то же)</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b="1" lang="en" sz="1300">
                <a:latin typeface="JetBrains Mono"/>
                <a:ea typeface="JetBrains Mono"/>
                <a:cs typeface="JetBrains Mono"/>
                <a:sym typeface="JetBrains Mono"/>
              </a:rPr>
              <a:t>Regression improvement</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Вместо угла предсказываем sin(θ) и cos(</a:t>
            </a:r>
            <a:r>
              <a:rPr lang="en" sz="1300">
                <a:latin typeface="JetBrains Mono"/>
                <a:ea typeface="JetBrains Mono"/>
                <a:cs typeface="JetBrains Mono"/>
                <a:sym typeface="JetBrains Mono"/>
              </a:rPr>
              <a:t>θ), а затем считаем</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θ = atan2(sin(θ),cos(θ)).</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b="1" lang="en" sz="1300">
                <a:latin typeface="JetBrains Mono"/>
                <a:ea typeface="JetBrains Mono"/>
                <a:cs typeface="JetBrains Mono"/>
                <a:sym typeface="JetBrains Mono"/>
              </a:rPr>
              <a:t>Classification for 180 classes or less</a:t>
            </a:r>
            <a:endParaRPr b="1"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b="1" lang="en" sz="1300">
                <a:latin typeface="JetBrains Mono"/>
                <a:ea typeface="JetBrains Mono"/>
                <a:cs typeface="JetBrains Mono"/>
                <a:sym typeface="JetBrains Mono"/>
              </a:rPr>
              <a:t>Modulo loss </a:t>
            </a:r>
            <a:r>
              <a:rPr lang="en" sz="1300">
                <a:latin typeface="JetBrains Mono"/>
                <a:ea typeface="JetBrains Mono"/>
                <a:cs typeface="JetBrains Mono"/>
                <a:sym typeface="JetBrains Mono"/>
              </a:rPr>
              <a:t>(лосс, который может учитывает периодичность угла)</a:t>
            </a:r>
            <a:endParaRPr sz="1300">
              <a:latin typeface="JetBrains Mono"/>
              <a:ea typeface="JetBrains Mono"/>
              <a:cs typeface="JetBrains Mono"/>
              <a:sym typeface="JetBrains Mono"/>
            </a:endParaRPr>
          </a:p>
        </p:txBody>
      </p:sp>
      <p:sp>
        <p:nvSpPr>
          <p:cNvPr id="606" name="Google Shape;606;p91"/>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Orientated Bounding Boxes</a:t>
            </a:r>
            <a:endParaRPr sz="3300">
              <a:latin typeface="Wix Madefor Display"/>
              <a:ea typeface="Wix Madefor Display"/>
              <a:cs typeface="Wix Madefor Display"/>
              <a:sym typeface="Wix Madefor Displ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2"/>
          <p:cNvSpPr txBox="1"/>
          <p:nvPr>
            <p:ph idx="2" type="body"/>
          </p:nvPr>
        </p:nvSpPr>
        <p:spPr>
          <a:xfrm>
            <a:off x="593900" y="1015025"/>
            <a:ext cx="4425000" cy="1773300"/>
          </a:xfrm>
          <a:prstGeom prst="rect">
            <a:avLst/>
          </a:prstGeom>
          <a:noFill/>
          <a:ln>
            <a:noFill/>
          </a:ln>
        </p:spPr>
        <p:txBody>
          <a:bodyPr anchorCtr="0" anchor="t" bIns="34275" lIns="68575" spcFirstLastPara="1" rIns="68575" wrap="square" tIns="34275">
            <a:spAutoFit/>
          </a:bodyPr>
          <a:lstStyle/>
          <a:p>
            <a:pPr indent="0" lvl="0" marL="0" rtl="0" algn="l">
              <a:lnSpc>
                <a:spcPct val="90000"/>
              </a:lnSpc>
              <a:spcBef>
                <a:spcPts val="0"/>
              </a:spcBef>
              <a:spcAft>
                <a:spcPts val="0"/>
              </a:spcAft>
              <a:buClr>
                <a:srgbClr val="EDECED"/>
              </a:buClr>
              <a:buSzPts val="4100"/>
              <a:buNone/>
            </a:pPr>
            <a:r>
              <a:rPr lang="en"/>
              <a:t>Другие способы label assignment’a</a:t>
            </a:r>
            <a:endParaRPr/>
          </a:p>
        </p:txBody>
      </p:sp>
      <p:sp>
        <p:nvSpPr>
          <p:cNvPr id="612" name="Google Shape;612;p92"/>
          <p:cNvSpPr txBox="1"/>
          <p:nvPr>
            <p:ph idx="3" type="body"/>
          </p:nvPr>
        </p:nvSpPr>
        <p:spPr>
          <a:xfrm>
            <a:off x="5984854" y="3504678"/>
            <a:ext cx="728100" cy="1947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r">
              <a:lnSpc>
                <a:spcPct val="90000"/>
              </a:lnSpc>
              <a:spcBef>
                <a:spcPts val="0"/>
              </a:spcBef>
              <a:spcAft>
                <a:spcPts val="0"/>
              </a:spcAft>
              <a:buClr>
                <a:srgbClr val="EDECED"/>
              </a:buClr>
              <a:buSzPct val="100000"/>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Label Assignment starts</a:t>
            </a:r>
            <a:endParaRPr sz="3300">
              <a:latin typeface="Wix Madefor Display"/>
              <a:ea typeface="Wix Madefor Display"/>
              <a:cs typeface="Wix Madefor Display"/>
              <a:sym typeface="Wix Madefor Display"/>
            </a:endParaRPr>
          </a:p>
        </p:txBody>
      </p:sp>
      <p:sp>
        <p:nvSpPr>
          <p:cNvPr id="618" name="Google Shape;618;p93"/>
          <p:cNvSpPr txBox="1"/>
          <p:nvPr>
            <p:ph idx="3" type="body"/>
          </p:nvPr>
        </p:nvSpPr>
        <p:spPr>
          <a:xfrm>
            <a:off x="352425" y="977800"/>
            <a:ext cx="6819900" cy="1880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Процедура совмещения якорей (или предсказаний) c истинными ббоксами одна из важнейших составляющих процесса обучения детекторов. В рамках лекций мы не рассказали о многих методах, коротко поговорим о некоторых из них:</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ATSS</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PAA</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OTA и SimOTA</a:t>
            </a:r>
            <a:endParaRPr sz="1300">
              <a:latin typeface="JetBrains Mono"/>
              <a:ea typeface="JetBrains Mono"/>
              <a:cs typeface="JetBrains Mono"/>
              <a:sym typeface="JetBrains Mon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Label Assignment starts</a:t>
            </a:r>
            <a:endParaRPr sz="3300">
              <a:latin typeface="Wix Madefor Display"/>
              <a:ea typeface="Wix Madefor Display"/>
              <a:cs typeface="Wix Madefor Display"/>
              <a:sym typeface="Wix Madefor Display"/>
            </a:endParaRPr>
          </a:p>
        </p:txBody>
      </p:sp>
      <p:sp>
        <p:nvSpPr>
          <p:cNvPr id="624" name="Google Shape;624;p94"/>
          <p:cNvSpPr txBox="1"/>
          <p:nvPr>
            <p:ph idx="3" type="body"/>
          </p:nvPr>
        </p:nvSpPr>
        <p:spPr>
          <a:xfrm>
            <a:off x="352425" y="977800"/>
            <a:ext cx="6819900" cy="25704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sz="1300">
                <a:latin typeface="JetBrains Mono"/>
                <a:ea typeface="JetBrains Mono"/>
                <a:cs typeface="JetBrains Mono"/>
                <a:sym typeface="JetBrains Mono"/>
              </a:rPr>
              <a:t>Процедура совмещения якорей (или предсказаний) c истинными ббоксами одна из важнейших составляющих процесса обучения детекторов. В рамках лекций мы не рассказали о многих методах, коротко поговорим о некоторых из них:</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ATSS (</a:t>
            </a:r>
            <a:r>
              <a:rPr lang="en" sz="1300" u="sng">
                <a:solidFill>
                  <a:schemeClr val="hlink"/>
                </a:solidFill>
                <a:latin typeface="JetBrains Mono"/>
                <a:ea typeface="JetBrains Mono"/>
                <a:cs typeface="JetBrains Mono"/>
                <a:sym typeface="JetBrains Mono"/>
                <a:hlinkClick r:id="rId3"/>
              </a:rPr>
              <a:t>Adaptive Training Sample Selection</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lang="en" sz="1300">
                <a:latin typeface="JetBrains Mono"/>
                <a:ea typeface="JetBrains Mono"/>
                <a:cs typeface="JetBrains Mono"/>
                <a:sym typeface="JetBrains Mono"/>
              </a:rPr>
              <a:t>Для каждого предсказания отдельно подбираем порог IoU на основе </a:t>
            </a:r>
            <a:r>
              <a:rPr b="1" lang="en" sz="1300">
                <a:latin typeface="JetBrains Mono"/>
                <a:ea typeface="JetBrains Mono"/>
                <a:cs typeface="JetBrains Mono"/>
                <a:sym typeface="JetBrains Mono"/>
              </a:rPr>
              <a:t>распределения IoU </a:t>
            </a:r>
            <a:r>
              <a:rPr lang="en" sz="1300">
                <a:latin typeface="JetBrains Mono"/>
                <a:ea typeface="JetBrains Mono"/>
                <a:cs typeface="JetBrains Mono"/>
                <a:sym typeface="JetBrains Mono"/>
              </a:rPr>
              <a:t>между GT и K ближайшими ббоксами вокруг него.</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PAA</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OTA и SimOTA</a:t>
            </a:r>
            <a:endParaRPr sz="1300">
              <a:latin typeface="JetBrains Mono"/>
              <a:ea typeface="JetBrains Mono"/>
              <a:cs typeface="JetBrains Mono"/>
              <a:sym typeface="JetBrains Mon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Label Assignment starts</a:t>
            </a:r>
            <a:endParaRPr sz="3300">
              <a:latin typeface="Wix Madefor Display"/>
              <a:ea typeface="Wix Madefor Display"/>
              <a:cs typeface="Wix Madefor Display"/>
              <a:sym typeface="Wix Madefor Display"/>
            </a:endParaRPr>
          </a:p>
        </p:txBody>
      </p:sp>
      <p:sp>
        <p:nvSpPr>
          <p:cNvPr id="630" name="Google Shape;630;p95"/>
          <p:cNvSpPr txBox="1"/>
          <p:nvPr>
            <p:ph idx="3" type="body"/>
          </p:nvPr>
        </p:nvSpPr>
        <p:spPr>
          <a:xfrm>
            <a:off x="352425" y="977800"/>
            <a:ext cx="6819900" cy="28005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sz="1300">
                <a:latin typeface="JetBrains Mono"/>
                <a:ea typeface="JetBrains Mono"/>
                <a:cs typeface="JetBrains Mono"/>
                <a:sym typeface="JetBrains Mono"/>
              </a:rPr>
              <a:t>Процедура совмещения якорей (или предсказаний) c истинными ббоксами одна из важнейших составляющих процесса обучения детекторов. В рамках лекций мы не рассказали о многих методах, коротко поговорим о некоторых из них:</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ATSS</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PAA (</a:t>
            </a:r>
            <a:r>
              <a:rPr lang="en" sz="1300" u="sng">
                <a:solidFill>
                  <a:schemeClr val="hlink"/>
                </a:solidFill>
                <a:latin typeface="JetBrains Mono"/>
                <a:ea typeface="JetBrains Mono"/>
                <a:cs typeface="JetBrains Mono"/>
                <a:sym typeface="JetBrains Mono"/>
                <a:hlinkClick r:id="rId3"/>
              </a:rPr>
              <a:t>Probabilistic Anchor Assignment</a:t>
            </a:r>
            <a:r>
              <a:rPr lang="en" sz="1300">
                <a:latin typeface="JetBrains Mono"/>
                <a:ea typeface="JetBrains Mono"/>
                <a:cs typeface="JetBrains Mono"/>
                <a:sym typeface="JetBrains Mono"/>
              </a:rPr>
              <a:t>)</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lang="en" sz="1300">
                <a:latin typeface="JetBrains Mono"/>
                <a:ea typeface="JetBrains Mono"/>
                <a:cs typeface="JetBrains Mono"/>
                <a:sym typeface="JetBrains Mono"/>
              </a:rPr>
              <a:t>Вообще не имеет параметров. Считаем распределение IoU для одного GT и всех предсказаний (или якорей). Затем кластеризуем распределение на 2 класса “положительные” и “отрицательные” предсказания.</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OTA и SimOTA</a:t>
            </a:r>
            <a:endParaRPr sz="1300">
              <a:latin typeface="JetBrains Mono"/>
              <a:ea typeface="JetBrains Mono"/>
              <a:cs typeface="JetBrains Mono"/>
              <a:sym typeface="JetBrains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33"/>
          <p:cNvPicPr preferRelativeResize="0"/>
          <p:nvPr/>
        </p:nvPicPr>
        <p:blipFill>
          <a:blip r:embed="rId3">
            <a:alphaModFix/>
          </a:blip>
          <a:stretch>
            <a:fillRect/>
          </a:stretch>
        </p:blipFill>
        <p:spPr>
          <a:xfrm>
            <a:off x="600000" y="1467175"/>
            <a:ext cx="7887702" cy="3563624"/>
          </a:xfrm>
          <a:prstGeom prst="rect">
            <a:avLst/>
          </a:prstGeom>
          <a:noFill/>
          <a:ln>
            <a:noFill/>
          </a:ln>
        </p:spPr>
      </p:pic>
      <p:sp>
        <p:nvSpPr>
          <p:cNvPr id="188" name="Google Shape;188;p33"/>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Семейство YOLO</a:t>
            </a:r>
            <a:endParaRPr sz="3300">
              <a:latin typeface="Wix Madefor Display"/>
              <a:ea typeface="Wix Madefor Display"/>
              <a:cs typeface="Wix Madefor Display"/>
              <a:sym typeface="Wix Madefor Display"/>
            </a:endParaRPr>
          </a:p>
        </p:txBody>
      </p:sp>
      <p:sp>
        <p:nvSpPr>
          <p:cNvPr id="189" name="Google Shape;189;p33"/>
          <p:cNvSpPr/>
          <p:nvPr/>
        </p:nvSpPr>
        <p:spPr>
          <a:xfrm>
            <a:off x="2253992" y="2357927"/>
            <a:ext cx="963300" cy="3762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0" name="Google Shape;190;p33"/>
          <p:cNvSpPr/>
          <p:nvPr/>
        </p:nvSpPr>
        <p:spPr>
          <a:xfrm>
            <a:off x="5235206" y="2357927"/>
            <a:ext cx="998700" cy="3762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1" name="Google Shape;191;p33"/>
          <p:cNvSpPr/>
          <p:nvPr/>
        </p:nvSpPr>
        <p:spPr>
          <a:xfrm>
            <a:off x="7471296" y="1712077"/>
            <a:ext cx="963300" cy="376200"/>
          </a:xfrm>
          <a:prstGeom prst="roundRect">
            <a:avLst>
              <a:gd fmla="val 16667" name="adj"/>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96"/>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Label Assignment starts</a:t>
            </a:r>
            <a:endParaRPr sz="3300">
              <a:latin typeface="Wix Madefor Display"/>
              <a:ea typeface="Wix Madefor Display"/>
              <a:cs typeface="Wix Madefor Display"/>
              <a:sym typeface="Wix Madefor Display"/>
            </a:endParaRPr>
          </a:p>
        </p:txBody>
      </p:sp>
      <p:sp>
        <p:nvSpPr>
          <p:cNvPr id="636" name="Google Shape;636;p96"/>
          <p:cNvSpPr txBox="1"/>
          <p:nvPr>
            <p:ph idx="3" type="body"/>
          </p:nvPr>
        </p:nvSpPr>
        <p:spPr>
          <a:xfrm>
            <a:off x="352425" y="977800"/>
            <a:ext cx="6819900" cy="30306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Clr>
                <a:schemeClr val="dk1"/>
              </a:buClr>
              <a:buSzPts val="1100"/>
              <a:buFont typeface="Arial"/>
              <a:buNone/>
            </a:pPr>
            <a:r>
              <a:rPr lang="en" sz="1300">
                <a:latin typeface="JetBrains Mono"/>
                <a:ea typeface="JetBrains Mono"/>
                <a:cs typeface="JetBrains Mono"/>
                <a:sym typeface="JetBrains Mono"/>
              </a:rPr>
              <a:t>Процедура совмещения якорей (или предсказаний) c истинными ббоксами одна из важнейших составляющих процесса обучения детекторов. В рамках лекций мы не рассказали о многих методах, коротко поговорим о некоторых из них:</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ATSS</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PAA</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u="sng">
                <a:solidFill>
                  <a:schemeClr val="hlink"/>
                </a:solidFill>
                <a:latin typeface="JetBrains Mono"/>
                <a:ea typeface="JetBrains Mono"/>
                <a:cs typeface="JetBrains Mono"/>
                <a:sym typeface="JetBrains Mono"/>
                <a:hlinkClick r:id="rId3"/>
              </a:rPr>
              <a:t>OTA</a:t>
            </a:r>
            <a:r>
              <a:rPr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и </a:t>
            </a:r>
            <a:r>
              <a:rPr lang="en" sz="1300" u="sng">
                <a:solidFill>
                  <a:schemeClr val="hlink"/>
                </a:solidFill>
                <a:latin typeface="JetBrains Mono"/>
                <a:ea typeface="JetBrains Mono"/>
                <a:cs typeface="JetBrains Mono"/>
                <a:sym typeface="JetBrains Mono"/>
                <a:hlinkClick r:id="rId4"/>
              </a:rPr>
              <a:t>SimOTA</a:t>
            </a:r>
            <a:r>
              <a:rPr lang="en" sz="1300">
                <a:latin typeface="JetBrains Mono"/>
                <a:ea typeface="JetBrains Mono"/>
                <a:cs typeface="JetBrains Mono"/>
                <a:sym typeface="JetBrains Mono"/>
              </a:rPr>
              <a:t> </a:t>
            </a:r>
            <a:r>
              <a:rPr lang="en" sz="1300">
                <a:latin typeface="JetBrains Mono"/>
                <a:ea typeface="JetBrains Mono"/>
                <a:cs typeface="JetBrains Mono"/>
                <a:sym typeface="JetBrains Mono"/>
              </a:rPr>
              <a:t>(Optimal Transport Assignment Problem)</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lang="en" sz="1300">
                <a:latin typeface="JetBrains Mono"/>
                <a:ea typeface="JetBrains Mono"/>
                <a:cs typeface="JetBrains Mono"/>
                <a:sym typeface="JetBrains Mono"/>
              </a:rPr>
              <a:t>Основаны на </a:t>
            </a:r>
            <a:r>
              <a:rPr b="1" lang="en" sz="1300">
                <a:latin typeface="JetBrains Mono"/>
                <a:ea typeface="JetBrains Mono"/>
                <a:cs typeface="JetBrains Mono"/>
                <a:sym typeface="JetBrains Mono"/>
              </a:rPr>
              <a:t>теории оптимального транспорта</a:t>
            </a:r>
            <a:r>
              <a:rPr lang="en" sz="1300">
                <a:latin typeface="JetBrains Mono"/>
                <a:ea typeface="JetBrains Mono"/>
                <a:cs typeface="JetBrains Mono"/>
                <a:sym typeface="JetBrains Mono"/>
              </a:rPr>
              <a:t> для поиска наилучшего сопоставления между предсказаниями и GT. Матрица стоимости строится на основе IoU и class score.</a:t>
            </a:r>
            <a:endParaRPr sz="1300">
              <a:latin typeface="JetBrains Mono"/>
              <a:ea typeface="JetBrains Mono"/>
              <a:cs typeface="JetBrains Mono"/>
              <a:sym typeface="JetBrains Mono"/>
            </a:endParaRPr>
          </a:p>
          <a:p>
            <a:pPr indent="0" lvl="0" marL="457200" rtl="0" algn="l">
              <a:lnSpc>
                <a:spcPct val="115000"/>
              </a:lnSpc>
              <a:spcBef>
                <a:spcPts val="0"/>
              </a:spcBef>
              <a:spcAft>
                <a:spcPts val="0"/>
              </a:spcAft>
              <a:buNone/>
            </a:pPr>
            <a:r>
              <a:rPr b="1" lang="en" sz="1300">
                <a:latin typeface="JetBrains Mono"/>
                <a:ea typeface="JetBrains Mono"/>
                <a:cs typeface="JetBrains Mono"/>
                <a:sym typeface="JetBrains Mono"/>
              </a:rPr>
              <a:t>SimOTA </a:t>
            </a:r>
            <a:r>
              <a:rPr lang="en" sz="1300">
                <a:latin typeface="JetBrains Mono"/>
                <a:ea typeface="JetBrains Mono"/>
                <a:cs typeface="JetBrains Mono"/>
                <a:sym typeface="JetBrains Mono"/>
              </a:rPr>
              <a:t>— использует жадный отбор предсказаний на основе IoU + class score.</a:t>
            </a:r>
            <a:endParaRPr sz="1300">
              <a:latin typeface="JetBrains Mono"/>
              <a:ea typeface="JetBrains Mono"/>
              <a:cs typeface="JetBrains Mono"/>
              <a:sym typeface="JetBrains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7"/>
          <p:cNvSpPr txBox="1"/>
          <p:nvPr>
            <p:ph idx="3" type="body"/>
          </p:nvPr>
        </p:nvSpPr>
        <p:spPr>
          <a:xfrm>
            <a:off x="352425" y="1054000"/>
            <a:ext cx="7158600" cy="18801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В рамках лекции мы:</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Узнали о том что такое задача детекции,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Познакомились с базовыми концептами этой задачи,</a:t>
            </a:r>
            <a:endParaRPr sz="1300">
              <a:latin typeface="JetBrains Mono"/>
              <a:ea typeface="JetBrains Mono"/>
              <a:cs typeface="JetBrains Mono"/>
              <a:sym typeface="JetBrains Mono"/>
            </a:endParaRPr>
          </a:p>
          <a:p>
            <a:pPr indent="-311150" lvl="1" marL="914400" rtl="0" algn="l">
              <a:lnSpc>
                <a:spcPct val="115000"/>
              </a:lnSpc>
              <a:spcBef>
                <a:spcPts val="0"/>
              </a:spcBef>
              <a:spcAft>
                <a:spcPts val="0"/>
              </a:spcAft>
              <a:buSzPts val="1300"/>
              <a:buFont typeface="JetBrains Mono"/>
              <a:buAutoNum type="alphaLcPeriod"/>
            </a:pPr>
            <a:r>
              <a:rPr lang="en" sz="1300">
                <a:latin typeface="JetBrains Mono"/>
                <a:ea typeface="JetBrains Mono"/>
                <a:cs typeface="JetBrains Mono"/>
                <a:sym typeface="JetBrains Mono"/>
              </a:rPr>
              <a:t>Anchor / Bounding box</a:t>
            </a:r>
            <a:endParaRPr sz="1300">
              <a:latin typeface="JetBrains Mono"/>
              <a:ea typeface="JetBrains Mono"/>
              <a:cs typeface="JetBrains Mono"/>
              <a:sym typeface="JetBrains Mono"/>
            </a:endParaRPr>
          </a:p>
          <a:p>
            <a:pPr indent="-311150" lvl="1" marL="914400" rtl="0" algn="l">
              <a:lnSpc>
                <a:spcPct val="115000"/>
              </a:lnSpc>
              <a:spcBef>
                <a:spcPts val="0"/>
              </a:spcBef>
              <a:spcAft>
                <a:spcPts val="0"/>
              </a:spcAft>
              <a:buSzPts val="1300"/>
              <a:buFont typeface="JetBrains Mono"/>
              <a:buAutoNum type="alphaLcPeriod"/>
            </a:pPr>
            <a:r>
              <a:rPr lang="en" sz="1300">
                <a:latin typeface="JetBrains Mono"/>
                <a:ea typeface="JetBrains Mono"/>
                <a:cs typeface="JetBrains Mono"/>
                <a:sym typeface="JetBrains Mono"/>
              </a:rPr>
              <a:t>NMS, IoU</a:t>
            </a:r>
            <a:endParaRPr sz="1300">
              <a:latin typeface="JetBrains Mono"/>
              <a:ea typeface="JetBrains Mono"/>
              <a:cs typeface="JetBrains Mono"/>
              <a:sym typeface="JetBrains Mono"/>
            </a:endParaRPr>
          </a:p>
          <a:p>
            <a:pPr indent="-311150" lvl="1" marL="914400" rtl="0" algn="l">
              <a:lnSpc>
                <a:spcPct val="115000"/>
              </a:lnSpc>
              <a:spcBef>
                <a:spcPts val="0"/>
              </a:spcBef>
              <a:spcAft>
                <a:spcPts val="0"/>
              </a:spcAft>
              <a:buSzPts val="1300"/>
              <a:buFont typeface="JetBrains Mono"/>
              <a:buAutoNum type="alphaLcPeriod"/>
            </a:pPr>
            <a:r>
              <a:rPr lang="en" sz="1300">
                <a:latin typeface="JetBrains Mono"/>
                <a:ea typeface="JetBrains Mono"/>
                <a:cs typeface="JetBrains Mono"/>
                <a:sym typeface="JetBrains Mono"/>
              </a:rPr>
              <a:t>Label assignment</a:t>
            </a:r>
            <a:endParaRPr sz="1300">
              <a:latin typeface="JetBrains Mono"/>
              <a:ea typeface="JetBrains Mono"/>
              <a:cs typeface="JetBrains Mono"/>
              <a:sym typeface="JetBrains Mono"/>
            </a:endParaRPr>
          </a:p>
          <a:p>
            <a:pPr indent="-311150" lvl="1" marL="914400" rtl="0" algn="l">
              <a:lnSpc>
                <a:spcPct val="115000"/>
              </a:lnSpc>
              <a:spcBef>
                <a:spcPts val="0"/>
              </a:spcBef>
              <a:spcAft>
                <a:spcPts val="0"/>
              </a:spcAft>
              <a:buSzPts val="1300"/>
              <a:buFont typeface="JetBrains Mono"/>
              <a:buAutoNum type="alphaLcPeriod"/>
            </a:pPr>
            <a:r>
              <a:rPr lang="en" sz="1300">
                <a:latin typeface="JetBrains Mono"/>
                <a:ea typeface="JetBrains Mono"/>
                <a:cs typeface="JetBrains Mono"/>
                <a:sym typeface="JetBrains Mono"/>
              </a:rPr>
              <a:t>И другие</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AutoNum type="arabicPeriod"/>
            </a:pPr>
            <a:r>
              <a:rPr lang="en" sz="1300">
                <a:latin typeface="JetBrains Mono"/>
                <a:ea typeface="JetBrains Mono"/>
                <a:cs typeface="JetBrains Mono"/>
                <a:sym typeface="JetBrains Mono"/>
              </a:rPr>
              <a:t>Подробно поговорили о моделях детекции.</a:t>
            </a:r>
            <a:endParaRPr sz="1300">
              <a:latin typeface="JetBrains Mono"/>
              <a:ea typeface="JetBrains Mono"/>
              <a:cs typeface="JetBrains Mono"/>
              <a:sym typeface="JetBrains Mono"/>
            </a:endParaRPr>
          </a:p>
        </p:txBody>
      </p:sp>
      <p:sp>
        <p:nvSpPr>
          <p:cNvPr id="642" name="Google Shape;642;p97"/>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Заключение</a:t>
            </a:r>
            <a:endParaRPr sz="3300">
              <a:latin typeface="Wix Madefor Display"/>
              <a:ea typeface="Wix Madefor Display"/>
              <a:cs typeface="Wix Madefor Display"/>
              <a:sym typeface="Wix Madefo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4"/>
          <p:cNvSpPr txBox="1"/>
          <p:nvPr>
            <p:ph idx="3" type="body"/>
          </p:nvPr>
        </p:nvSpPr>
        <p:spPr>
          <a:xfrm>
            <a:off x="352425" y="977800"/>
            <a:ext cx="7207200" cy="11898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YOLO — cемейство real-time моделей детекци, которые изначально спроектированы так, чтобы обеспечивать высокую скорость работы с минимальной потерей точности.</a:t>
            </a:r>
            <a:endParaRPr sz="1300">
              <a:latin typeface="JetBrains Mono"/>
              <a:ea typeface="JetBrains Mono"/>
              <a:cs typeface="JetBrains Mono"/>
              <a:sym typeface="JetBrains Mono"/>
            </a:endParaRPr>
          </a:p>
          <a:p>
            <a:pPr indent="0" lvl="0" marL="0" rtl="0" algn="l">
              <a:lnSpc>
                <a:spcPct val="115000"/>
              </a:lnSpc>
              <a:spcBef>
                <a:spcPts val="0"/>
              </a:spcBef>
              <a:spcAft>
                <a:spcPts val="0"/>
              </a:spcAft>
              <a:buNone/>
            </a:pPr>
            <a:r>
              <a:rPr lang="en" sz="1300">
                <a:latin typeface="JetBrains Mono"/>
                <a:ea typeface="JetBrains Mono"/>
                <a:cs typeface="JetBrains Mono"/>
                <a:sym typeface="JetBrains Mono"/>
              </a:rPr>
              <a:t>Например, YOLOv3 была чуть </a:t>
            </a:r>
            <a:r>
              <a:rPr lang="en" sz="1300">
                <a:latin typeface="JetBrains Mono"/>
                <a:ea typeface="JetBrains Mono"/>
                <a:cs typeface="JetBrains Mono"/>
                <a:sym typeface="JetBrains Mono"/>
              </a:rPr>
              <a:t>хуже </a:t>
            </a:r>
            <a:r>
              <a:rPr lang="en" sz="1300">
                <a:latin typeface="JetBrains Mono"/>
                <a:ea typeface="JetBrains Mono"/>
                <a:cs typeface="JetBrains Mono"/>
                <a:sym typeface="JetBrains Mono"/>
              </a:rPr>
              <a:t>уже вышедших моделей (например RetinaNet), но при этом работала в 4 раза быстрее.</a:t>
            </a:r>
            <a:endParaRPr sz="1300">
              <a:latin typeface="JetBrains Mono"/>
              <a:ea typeface="JetBrains Mono"/>
              <a:cs typeface="JetBrains Mono"/>
              <a:sym typeface="JetBrains Mono"/>
            </a:endParaRPr>
          </a:p>
        </p:txBody>
      </p:sp>
      <p:sp>
        <p:nvSpPr>
          <p:cNvPr id="197" name="Google Shape;197;p34"/>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 Несколько фактов.</a:t>
            </a:r>
            <a:endParaRPr>
              <a:latin typeface="Wix Madefor Display"/>
              <a:ea typeface="Wix Madefor Display"/>
              <a:cs typeface="Wix Madefor Display"/>
              <a:sym typeface="Wix Madefor Display"/>
            </a:endParaRPr>
          </a:p>
        </p:txBody>
      </p:sp>
      <p:pic>
        <p:nvPicPr>
          <p:cNvPr id="198" name="Google Shape;198;p34"/>
          <p:cNvPicPr preferRelativeResize="0"/>
          <p:nvPr/>
        </p:nvPicPr>
        <p:blipFill>
          <a:blip r:embed="rId3">
            <a:alphaModFix/>
          </a:blip>
          <a:stretch>
            <a:fillRect/>
          </a:stretch>
        </p:blipFill>
        <p:spPr>
          <a:xfrm>
            <a:off x="2549336" y="2167600"/>
            <a:ext cx="4153175" cy="2597876"/>
          </a:xfrm>
          <a:prstGeom prst="rect">
            <a:avLst/>
          </a:prstGeom>
          <a:noFill/>
          <a:ln>
            <a:noFill/>
          </a:ln>
        </p:spPr>
      </p:pic>
      <p:sp>
        <p:nvSpPr>
          <p:cNvPr id="199" name="Google Shape;199;p34"/>
          <p:cNvSpPr txBox="1"/>
          <p:nvPr/>
        </p:nvSpPr>
        <p:spPr>
          <a:xfrm>
            <a:off x="3125925" y="4706300"/>
            <a:ext cx="3000000" cy="38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en" sz="600">
                <a:solidFill>
                  <a:srgbClr val="0A0519"/>
                </a:solidFill>
                <a:latin typeface="JetBrains Mono"/>
                <a:ea typeface="JetBrains Mono"/>
                <a:cs typeface="JetBrains Mono"/>
                <a:sym typeface="JetBrains Mono"/>
              </a:rPr>
              <a:t>Source: YOLOv3: An Incremental Improvement</a:t>
            </a:r>
            <a:endParaRPr sz="600">
              <a:solidFill>
                <a:srgbClr val="0A0519"/>
              </a:solidFill>
              <a:latin typeface="JetBrains Mono"/>
              <a:ea typeface="JetBrains Mono"/>
              <a:cs typeface="JetBrains Mono"/>
              <a:sym typeface="JetBrains Mono"/>
            </a:endParaRPr>
          </a:p>
          <a:p>
            <a:pPr indent="0" lvl="0" marL="0" rtl="0" algn="ctr">
              <a:lnSpc>
                <a:spcPct val="120000"/>
              </a:lnSpc>
              <a:spcBef>
                <a:spcPts val="0"/>
              </a:spcBef>
              <a:spcAft>
                <a:spcPts val="0"/>
              </a:spcAft>
              <a:buNone/>
            </a:pPr>
            <a:r>
              <a:rPr lang="en" sz="600" u="sng">
                <a:solidFill>
                  <a:schemeClr val="hlink"/>
                </a:solidFill>
                <a:latin typeface="JetBrains Mono"/>
                <a:ea typeface="JetBrains Mono"/>
                <a:cs typeface="JetBrains Mono"/>
                <a:sym typeface="JetBrains Mono"/>
                <a:hlinkClick r:id="rId4"/>
              </a:rPr>
              <a:t>https://doi.org/10.48550/arXiv.1804.02767</a:t>
            </a:r>
            <a:r>
              <a:rPr lang="en" sz="600">
                <a:solidFill>
                  <a:srgbClr val="0A0519"/>
                </a:solidFill>
                <a:latin typeface="JetBrains Mono"/>
                <a:ea typeface="JetBrains Mono"/>
                <a:cs typeface="JetBrains Mono"/>
                <a:sym typeface="JetBrains Mono"/>
              </a:rPr>
              <a:t> </a:t>
            </a:r>
            <a:endParaRPr sz="600">
              <a:solidFill>
                <a:srgbClr val="0A0519"/>
              </a:solidFill>
              <a:latin typeface="JetBrains Mono"/>
              <a:ea typeface="JetBrains Mono"/>
              <a:cs typeface="JetBrains Mono"/>
              <a:sym typeface="JetBrains Mon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5"/>
          <p:cNvSpPr txBox="1"/>
          <p:nvPr>
            <p:ph type="title"/>
          </p:nvPr>
        </p:nvSpPr>
        <p:spPr>
          <a:xfrm>
            <a:off x="352424" y="146452"/>
            <a:ext cx="5773500" cy="745800"/>
          </a:xfrm>
          <a:prstGeom prst="rect">
            <a:avLst/>
          </a:prstGeom>
          <a:noFill/>
          <a:ln>
            <a:noFill/>
          </a:ln>
        </p:spPr>
        <p:txBody>
          <a:bodyPr anchorCtr="0" anchor="ctr" bIns="34275" lIns="68575" spcFirstLastPara="1" rIns="68575" wrap="square" tIns="34275">
            <a:normAutofit/>
          </a:bodyPr>
          <a:lstStyle/>
          <a:p>
            <a:pPr indent="0" lvl="0" marL="0" rtl="0" algn="l">
              <a:spcBef>
                <a:spcPts val="0"/>
              </a:spcBef>
              <a:spcAft>
                <a:spcPts val="0"/>
              </a:spcAft>
              <a:buClr>
                <a:srgbClr val="0A0519"/>
              </a:buClr>
              <a:buSzPts val="3300"/>
              <a:buFont typeface="Wix Madefor Display"/>
              <a:buNone/>
            </a:pPr>
            <a:r>
              <a:rPr lang="en" sz="3300">
                <a:latin typeface="Wix Madefor Display"/>
                <a:ea typeface="Wix Madefor Display"/>
                <a:cs typeface="Wix Madefor Display"/>
                <a:sym typeface="Wix Madefor Display"/>
              </a:rPr>
              <a:t>YOLO. Несколько фактов.</a:t>
            </a:r>
            <a:endParaRPr>
              <a:latin typeface="Wix Madefor Display"/>
              <a:ea typeface="Wix Madefor Display"/>
              <a:cs typeface="Wix Madefor Display"/>
              <a:sym typeface="Wix Madefor Display"/>
            </a:endParaRPr>
          </a:p>
        </p:txBody>
      </p:sp>
      <p:sp>
        <p:nvSpPr>
          <p:cNvPr id="205" name="Google Shape;205;p35"/>
          <p:cNvSpPr txBox="1"/>
          <p:nvPr>
            <p:ph idx="3" type="body"/>
          </p:nvPr>
        </p:nvSpPr>
        <p:spPr>
          <a:xfrm>
            <a:off x="352425" y="977800"/>
            <a:ext cx="6962700" cy="1650000"/>
          </a:xfrm>
          <a:prstGeom prst="rect">
            <a:avLst/>
          </a:prstGeom>
          <a:noFill/>
          <a:ln>
            <a:noFill/>
          </a:ln>
        </p:spPr>
        <p:txBody>
          <a:bodyPr anchorCtr="0" anchor="t" bIns="34275" lIns="68575" spcFirstLastPara="1" rIns="68575" wrap="square" tIns="34275">
            <a:spAutoFit/>
          </a:bodyPr>
          <a:lstStyle/>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YOLO — cемейство real-time моделей детекци, которые изначально спроектированы так, чтобы обеспечивать высокую скорость работы с минимальной потерей точности.</a:t>
            </a:r>
            <a:endParaRPr sz="1300">
              <a:latin typeface="JetBrains Mono"/>
              <a:ea typeface="JetBrains Mono"/>
              <a:cs typeface="JetBrains Mono"/>
              <a:sym typeface="JetBrains Mono"/>
            </a:endParaRPr>
          </a:p>
          <a:p>
            <a:pPr indent="-311150" lvl="0" marL="457200" rtl="0" algn="l">
              <a:lnSpc>
                <a:spcPct val="115000"/>
              </a:lnSpc>
              <a:spcBef>
                <a:spcPts val="0"/>
              </a:spcBef>
              <a:spcAft>
                <a:spcPts val="0"/>
              </a:spcAft>
              <a:buSzPts val="1300"/>
              <a:buFont typeface="JetBrains Mono"/>
              <a:buChar char="●"/>
            </a:pPr>
            <a:r>
              <a:rPr lang="en" sz="1300">
                <a:latin typeface="JetBrains Mono"/>
                <a:ea typeface="JetBrains Mono"/>
                <a:cs typeface="JetBrains Mono"/>
                <a:sym typeface="JetBrains Mono"/>
              </a:rPr>
              <a:t>В отличии от остальных детекторов 15-18 годов, первые версии используют собственную backbone модель — Darknet. Её главная особенность — маленький размер (существует в двух вариациях 19 и 53 слоя).</a:t>
            </a:r>
            <a:endParaRPr sz="1300">
              <a:latin typeface="JetBrains Mono"/>
              <a:ea typeface="JetBrains Mono"/>
              <a:cs typeface="JetBrains Mono"/>
              <a:sym typeface="JetBrains Mon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